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8" r:id="rId12"/>
    <p:sldId id="284" r:id="rId13"/>
    <p:sldId id="286" r:id="rId14"/>
    <p:sldId id="289" r:id="rId15"/>
    <p:sldId id="290" r:id="rId16"/>
    <p:sldId id="291" r:id="rId17"/>
    <p:sldId id="292" r:id="rId18"/>
    <p:sldId id="293" r:id="rId19"/>
    <p:sldId id="287" r:id="rId20"/>
    <p:sldId id="294" r:id="rId21"/>
    <p:sldId id="277" r:id="rId22"/>
  </p:sldIdLst>
  <p:sldSz cx="10160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948"/>
    <a:srgbClr val="19547C"/>
    <a:srgbClr val="FFCC4C"/>
    <a:srgbClr val="37BEDE"/>
    <a:srgbClr val="1683C6"/>
    <a:srgbClr val="F36A64"/>
    <a:srgbClr val="262626"/>
    <a:srgbClr val="E7E5E6"/>
    <a:srgbClr val="FAF5C8"/>
    <a:srgbClr val="FEF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80" autoAdjust="0"/>
  </p:normalViewPr>
  <p:slideViewPr>
    <p:cSldViewPr>
      <p:cViewPr>
        <p:scale>
          <a:sx n="75" d="100"/>
          <a:sy n="75" d="100"/>
        </p:scale>
        <p:origin x="-192" y="-42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EEE2A-E1DA-431F-81A2-EDD56C375C3D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40415-9386-408E-9CCF-54F7835AD1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17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14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4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40415-9386-408E-9CCF-54F7835AD1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6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64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18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190500"/>
            <a:ext cx="22860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2" y="190500"/>
            <a:ext cx="6688667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7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3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26"/>
            <a:ext cx="86360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83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111250"/>
            <a:ext cx="4487333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9" y="1111250"/>
            <a:ext cx="4487333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6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8"/>
            <a:ext cx="448909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3" indent="0">
              <a:buNone/>
              <a:defRPr sz="1800" b="1"/>
            </a:lvl3pPr>
            <a:lvl4pPr marL="1371560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3" indent="0">
              <a:buNone/>
              <a:defRPr sz="1600" b="1"/>
            </a:lvl6pPr>
            <a:lvl7pPr marL="2743119" indent="0">
              <a:buNone/>
              <a:defRPr sz="1600" b="1"/>
            </a:lvl7pPr>
            <a:lvl8pPr marL="3200304" indent="0">
              <a:buNone/>
              <a:defRPr sz="1600" b="1"/>
            </a:lvl8pPr>
            <a:lvl9pPr marL="365748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5" y="1279268"/>
            <a:ext cx="4490861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7" indent="0">
              <a:buNone/>
              <a:defRPr sz="2000" b="1"/>
            </a:lvl2pPr>
            <a:lvl3pPr marL="914373" indent="0">
              <a:buNone/>
              <a:defRPr sz="1800" b="1"/>
            </a:lvl3pPr>
            <a:lvl4pPr marL="1371560" indent="0">
              <a:buNone/>
              <a:defRPr sz="1600" b="1"/>
            </a:lvl4pPr>
            <a:lvl5pPr marL="1828746" indent="0">
              <a:buNone/>
              <a:defRPr sz="1600" b="1"/>
            </a:lvl5pPr>
            <a:lvl6pPr marL="2285933" indent="0">
              <a:buNone/>
              <a:defRPr sz="1600" b="1"/>
            </a:lvl6pPr>
            <a:lvl7pPr marL="2743119" indent="0">
              <a:buNone/>
              <a:defRPr sz="1600" b="1"/>
            </a:lvl7pPr>
            <a:lvl8pPr marL="3200304" indent="0">
              <a:buNone/>
              <a:defRPr sz="1600" b="1"/>
            </a:lvl8pPr>
            <a:lvl9pPr marL="365748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5" y="1812396"/>
            <a:ext cx="4490861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7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78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9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6" y="227551"/>
            <a:ext cx="3342570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2"/>
            <a:ext cx="5679722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6" y="1195920"/>
            <a:ext cx="3342570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3" indent="0">
              <a:buNone/>
              <a:defRPr sz="1000"/>
            </a:lvl3pPr>
            <a:lvl4pPr marL="1371560" indent="0">
              <a:buNone/>
              <a:defRPr sz="900"/>
            </a:lvl4pPr>
            <a:lvl5pPr marL="1828746" indent="0">
              <a:buNone/>
              <a:defRPr sz="900"/>
            </a:lvl5pPr>
            <a:lvl6pPr marL="2285933" indent="0">
              <a:buNone/>
              <a:defRPr sz="900"/>
            </a:lvl6pPr>
            <a:lvl7pPr marL="2743119" indent="0">
              <a:buNone/>
              <a:defRPr sz="900"/>
            </a:lvl7pPr>
            <a:lvl8pPr marL="3200304" indent="0">
              <a:buNone/>
              <a:defRPr sz="900"/>
            </a:lvl8pPr>
            <a:lvl9pPr marL="365748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87" indent="0">
              <a:buNone/>
              <a:defRPr sz="2800"/>
            </a:lvl2pPr>
            <a:lvl3pPr marL="914373" indent="0">
              <a:buNone/>
              <a:defRPr sz="2400"/>
            </a:lvl3pPr>
            <a:lvl4pPr marL="1371560" indent="0">
              <a:buNone/>
              <a:defRPr sz="2000"/>
            </a:lvl4pPr>
            <a:lvl5pPr marL="1828746" indent="0">
              <a:buNone/>
              <a:defRPr sz="2000"/>
            </a:lvl5pPr>
            <a:lvl6pPr marL="2285933" indent="0">
              <a:buNone/>
              <a:defRPr sz="2000"/>
            </a:lvl6pPr>
            <a:lvl7pPr marL="2743119" indent="0">
              <a:buNone/>
              <a:defRPr sz="2000"/>
            </a:lvl7pPr>
            <a:lvl8pPr marL="3200304" indent="0">
              <a:buNone/>
              <a:defRPr sz="2000"/>
            </a:lvl8pPr>
            <a:lvl9pPr marL="365748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87" indent="0">
              <a:buNone/>
              <a:defRPr sz="1200"/>
            </a:lvl2pPr>
            <a:lvl3pPr marL="914373" indent="0">
              <a:buNone/>
              <a:defRPr sz="1000"/>
            </a:lvl3pPr>
            <a:lvl4pPr marL="1371560" indent="0">
              <a:buNone/>
              <a:defRPr sz="900"/>
            </a:lvl4pPr>
            <a:lvl5pPr marL="1828746" indent="0">
              <a:buNone/>
              <a:defRPr sz="900"/>
            </a:lvl5pPr>
            <a:lvl6pPr marL="2285933" indent="0">
              <a:buNone/>
              <a:defRPr sz="900"/>
            </a:lvl6pPr>
            <a:lvl7pPr marL="2743119" indent="0">
              <a:buNone/>
              <a:defRPr sz="900"/>
            </a:lvl7pPr>
            <a:lvl8pPr marL="3200304" indent="0">
              <a:buNone/>
              <a:defRPr sz="900"/>
            </a:lvl8pPr>
            <a:lvl9pPr marL="365748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61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5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0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2" y="5296968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B7672-A38A-49A4-843D-607239B7AF42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8" y="5296968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8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E74CF-356A-4169-9D6E-C5675D7456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8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9" indent="-342889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8" indent="-285741" algn="l" defTabSz="9143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6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2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39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5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1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97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83" indent="-228593" algn="l" defTabSz="9143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3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0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6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3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19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4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89" algn="l" defTabSz="9143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-2088" y="1466266"/>
            <a:ext cx="9150842" cy="2062971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1346" y="1794396"/>
            <a:ext cx="72394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基于前景理论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股市场因子择时投资策略研究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/>
        </p:nvSpPr>
        <p:spPr>
          <a:xfrm flipH="1">
            <a:off x="5726484" y="3137108"/>
            <a:ext cx="4427984" cy="863517"/>
          </a:xfrm>
          <a:prstGeom prst="homePlat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78618" y="3386452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陈梦玄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2020/07/10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94032" y="523376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161496" y="523376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521536" y="523376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9000" y="523376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2" grpId="0" animBg="1"/>
      <p:bldP spid="13" grpId="0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因子敏感性分析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" y="878359"/>
            <a:ext cx="89249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1961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因子相关性分析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C:\Users\simei\AppData\Local\Temp\WeChat Files\cb5b510a7ca09563894775c2b75acb43_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9240" r="15904" b="9625"/>
          <a:stretch>
            <a:fillRect/>
          </a:stretch>
        </p:blipFill>
        <p:spPr>
          <a:xfrm>
            <a:off x="67463" y="841276"/>
            <a:ext cx="4863976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5" descr="C:\Users\simei\AppData\Local\Temp\WeChat Files\bcf0a44521009ddac5cd8aa03588b715_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9240" r="16193" b="8227"/>
          <a:stretch>
            <a:fillRect/>
          </a:stretch>
        </p:blipFill>
        <p:spPr>
          <a:xfrm>
            <a:off x="4742423" y="2721064"/>
            <a:ext cx="5417577" cy="28727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863976" y="985292"/>
            <a:ext cx="5080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因子与最近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个月收益率因子、最近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个月的日收益率最小值因子具有一定的正相关性，而与一个月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Fama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French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三因子回归残差波动率因子、一个月日超额收益率标准差因子具有一定的负相关性，认为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因子的表现与长期动量效应，超额收益的波动性有关系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，总体来说，波动性越大风险越大，受行为金融学偏差影响越大。</a:t>
            </a:r>
          </a:p>
        </p:txBody>
      </p:sp>
      <p:sp>
        <p:nvSpPr>
          <p:cNvPr id="48" name="矩形 47"/>
          <p:cNvSpPr/>
          <p:nvPr/>
        </p:nvSpPr>
        <p:spPr>
          <a:xfrm>
            <a:off x="681425" y="393762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因子呈较强的负相关。可见市场风险越大、股票内在投资价值越优，受行为金融学的偏差影响越小。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232" y="3427899"/>
            <a:ext cx="4130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Figure 4 TK</a:t>
            </a:r>
            <a:r>
              <a:rPr lang="zh-CN" altLang="zh-CN" sz="1200" b="1" dirty="0"/>
              <a:t>因子与</a:t>
            </a:r>
            <a:r>
              <a:rPr lang="en-US" altLang="zh-CN" sz="1200" b="1" dirty="0"/>
              <a:t>Rank IC</a:t>
            </a:r>
            <a:r>
              <a:rPr lang="zh-CN" altLang="zh-CN" sz="1200" b="1" dirty="0"/>
              <a:t>排名前十的因子之间相关性热力图</a:t>
            </a:r>
            <a:endParaRPr lang="zh-CN" altLang="zh-CN" sz="1200" dirty="0"/>
          </a:p>
        </p:txBody>
      </p:sp>
      <p:sp>
        <p:nvSpPr>
          <p:cNvPr id="6" name="矩形 5"/>
          <p:cNvSpPr/>
          <p:nvPr/>
        </p:nvSpPr>
        <p:spPr>
          <a:xfrm>
            <a:off x="5851318" y="2497460"/>
            <a:ext cx="3199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Figure 5 TK</a:t>
            </a:r>
            <a:r>
              <a:rPr lang="zh-CN" altLang="zh-CN" sz="1200" b="1" dirty="0"/>
              <a:t>因子与大类因子之间相关性热力图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1559158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/>
          <a:stretch/>
        </p:blipFill>
        <p:spPr bwMode="auto">
          <a:xfrm>
            <a:off x="1049167" y="905892"/>
            <a:ext cx="806166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1580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00" y="929134"/>
            <a:ext cx="8060400" cy="447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637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9" y="841276"/>
            <a:ext cx="905767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5308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6" y="841276"/>
            <a:ext cx="905012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5308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2" y="893192"/>
            <a:ext cx="9112881" cy="459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9585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841276"/>
            <a:ext cx="9182012" cy="444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850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因子择时实证结果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90" y="841276"/>
            <a:ext cx="921902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8505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平台回测结果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2" y="1489348"/>
            <a:ext cx="9282113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六边形 11"/>
          <p:cNvSpPr/>
          <p:nvPr/>
        </p:nvSpPr>
        <p:spPr>
          <a:xfrm rot="16200000">
            <a:off x="960905" y="1040751"/>
            <a:ext cx="572352" cy="543074"/>
          </a:xfrm>
          <a:prstGeom prst="hexagon">
            <a:avLst/>
          </a:prstGeom>
          <a:solidFill>
            <a:srgbClr val="19547C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1657980" y="1069885"/>
            <a:ext cx="224916" cy="193893"/>
          </a:xfrm>
          <a:prstGeom prst="triangl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5400000">
            <a:off x="1896137" y="1066619"/>
            <a:ext cx="224916" cy="193893"/>
          </a:xfrm>
          <a:prstGeom prst="triangl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46276" y="896789"/>
            <a:ext cx="39604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半衰</a:t>
            </a:r>
            <a:r>
              <a:rPr lang="en-US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lang="zh-CN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加权合成因子盈利表现最为</a:t>
            </a:r>
            <a:r>
              <a:rPr lang="zh-CN" altLang="zh-CN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显著</a:t>
            </a:r>
            <a:endParaRPr lang="zh-CN" altLang="en-US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5972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>
          <a:xfrm rot="4335292">
            <a:off x="6786273" y="3018595"/>
            <a:ext cx="1728192" cy="14898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824246">
            <a:off x="6210207" y="4431687"/>
            <a:ext cx="1728192" cy="1489820"/>
          </a:xfrm>
          <a:prstGeom prst="triangl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五边形 3"/>
          <p:cNvSpPr/>
          <p:nvPr/>
        </p:nvSpPr>
        <p:spPr>
          <a:xfrm>
            <a:off x="312242" y="352061"/>
            <a:ext cx="7487636" cy="4824536"/>
          </a:xfrm>
          <a:custGeom>
            <a:avLst/>
            <a:gdLst>
              <a:gd name="connsiteX0" fmla="*/ 0 w 9226369"/>
              <a:gd name="connsiteY0" fmla="*/ 0 h 4824536"/>
              <a:gd name="connsiteX1" fmla="*/ 6814101 w 9226369"/>
              <a:gd name="connsiteY1" fmla="*/ 0 h 4824536"/>
              <a:gd name="connsiteX2" fmla="*/ 9226369 w 9226369"/>
              <a:gd name="connsiteY2" fmla="*/ 2412268 h 4824536"/>
              <a:gd name="connsiteX3" fmla="*/ 6814101 w 9226369"/>
              <a:gd name="connsiteY3" fmla="*/ 4824536 h 4824536"/>
              <a:gd name="connsiteX4" fmla="*/ 0 w 9226369"/>
              <a:gd name="connsiteY4" fmla="*/ 4824536 h 4824536"/>
              <a:gd name="connsiteX5" fmla="*/ 0 w 9226369"/>
              <a:gd name="connsiteY5" fmla="*/ 0 h 4824536"/>
              <a:gd name="connsiteX0" fmla="*/ 0 w 9226369"/>
              <a:gd name="connsiteY0" fmla="*/ 0 h 4824536"/>
              <a:gd name="connsiteX1" fmla="*/ 7391951 w 9226369"/>
              <a:gd name="connsiteY1" fmla="*/ 0 h 4824536"/>
              <a:gd name="connsiteX2" fmla="*/ 9226369 w 9226369"/>
              <a:gd name="connsiteY2" fmla="*/ 2412268 h 4824536"/>
              <a:gd name="connsiteX3" fmla="*/ 6814101 w 9226369"/>
              <a:gd name="connsiteY3" fmla="*/ 4824536 h 4824536"/>
              <a:gd name="connsiteX4" fmla="*/ 0 w 9226369"/>
              <a:gd name="connsiteY4" fmla="*/ 4824536 h 4824536"/>
              <a:gd name="connsiteX5" fmla="*/ 0 w 9226369"/>
              <a:gd name="connsiteY5" fmla="*/ 0 h 4824536"/>
              <a:gd name="connsiteX0" fmla="*/ 0 w 9226369"/>
              <a:gd name="connsiteY0" fmla="*/ 0 h 4824536"/>
              <a:gd name="connsiteX1" fmla="*/ 7391951 w 9226369"/>
              <a:gd name="connsiteY1" fmla="*/ 0 h 4824536"/>
              <a:gd name="connsiteX2" fmla="*/ 9226369 w 9226369"/>
              <a:gd name="connsiteY2" fmla="*/ 2412268 h 4824536"/>
              <a:gd name="connsiteX3" fmla="*/ 7563401 w 9226369"/>
              <a:gd name="connsiteY3" fmla="*/ 4805486 h 4824536"/>
              <a:gd name="connsiteX4" fmla="*/ 0 w 9226369"/>
              <a:gd name="connsiteY4" fmla="*/ 4824536 h 4824536"/>
              <a:gd name="connsiteX5" fmla="*/ 0 w 9226369"/>
              <a:gd name="connsiteY5" fmla="*/ 0 h 48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6369" h="4824536">
                <a:moveTo>
                  <a:pt x="0" y="0"/>
                </a:moveTo>
                <a:lnTo>
                  <a:pt x="7391951" y="0"/>
                </a:lnTo>
                <a:lnTo>
                  <a:pt x="9226369" y="2412268"/>
                </a:lnTo>
                <a:lnTo>
                  <a:pt x="7563401" y="4805486"/>
                </a:lnTo>
                <a:lnTo>
                  <a:pt x="0" y="4824536"/>
                </a:lnTo>
                <a:lnTo>
                  <a:pt x="0" y="0"/>
                </a:lnTo>
                <a:close/>
              </a:path>
            </a:pathLst>
          </a:cu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11646" y="1225416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前景理论与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7552" y="123749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47552" y="220954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47552" y="318159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47552" y="4153644"/>
            <a:ext cx="295456" cy="29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456264" y="544859"/>
            <a:ext cx="2449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E55948"/>
                </a:solidFill>
                <a:latin typeface="微软雅黑" pitchFamily="34" charset="-122"/>
                <a:ea typeface="微软雅黑" pitchFamily="34" charset="-122"/>
              </a:rPr>
              <a:t>目    录</a:t>
            </a:r>
            <a:endParaRPr lang="zh-CN" altLang="en-US" sz="4800" dirty="0">
              <a:solidFill>
                <a:srgbClr val="E5594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>
            <a:off x="5440040" y="4282566"/>
            <a:ext cx="1728192" cy="1489820"/>
          </a:xfrm>
          <a:prstGeom prst="triangle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911646" y="21726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多因子因子择时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1646" y="31815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风险管理与权重优化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1646" y="40797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实证研究与回测分析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9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平台回测结果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3" y="1417340"/>
            <a:ext cx="100965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六边形 16"/>
          <p:cNvSpPr/>
          <p:nvPr/>
        </p:nvSpPr>
        <p:spPr>
          <a:xfrm rot="16200000">
            <a:off x="960905" y="987320"/>
            <a:ext cx="572352" cy="543074"/>
          </a:xfrm>
          <a:prstGeom prst="hexagon">
            <a:avLst/>
          </a:prstGeom>
          <a:solidFill>
            <a:srgbClr val="FFC0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>
            <a:off x="1657980" y="1016454"/>
            <a:ext cx="224916" cy="19389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1896137" y="1013188"/>
            <a:ext cx="224916" cy="19389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346276" y="843358"/>
            <a:ext cx="39604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半衰</a:t>
            </a:r>
            <a:r>
              <a:rPr lang="en-US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lang="zh-CN" altLang="zh-CN" sz="1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加权合成因子盈利表现最为</a:t>
            </a:r>
            <a:r>
              <a:rPr lang="zh-CN" altLang="zh-CN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显著</a:t>
            </a:r>
            <a:endParaRPr lang="zh-CN" altLang="en-US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6392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五边形 9"/>
          <p:cNvSpPr/>
          <p:nvPr/>
        </p:nvSpPr>
        <p:spPr>
          <a:xfrm>
            <a:off x="0" y="1466266"/>
            <a:ext cx="9652000" cy="2062971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0026" y="1921399"/>
            <a:ext cx="83204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time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/>
        </p:nvSpPr>
        <p:spPr>
          <a:xfrm flipH="1">
            <a:off x="5211622" y="3137108"/>
            <a:ext cx="4948378" cy="863517"/>
          </a:xfrm>
          <a:prstGeom prst="homePlat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60120" y="3386452"/>
            <a:ext cx="29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陈梦玄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2020/07/10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2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\Desktop\behavioral finance bi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" y="-14513"/>
            <a:ext cx="10122176" cy="56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五边形 3"/>
          <p:cNvSpPr/>
          <p:nvPr/>
        </p:nvSpPr>
        <p:spPr>
          <a:xfrm>
            <a:off x="0" y="491456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440" y="58831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前景理论与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116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\Desktop\prospect the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4" y="27471"/>
            <a:ext cx="9721080" cy="56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五边形 3"/>
          <p:cNvSpPr/>
          <p:nvPr/>
        </p:nvSpPr>
        <p:spPr>
          <a:xfrm>
            <a:off x="0" y="491456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440" y="58831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前景理论与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633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前景理论与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8" y="772980"/>
            <a:ext cx="554986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/>
          <a:stretch/>
        </p:blipFill>
        <p:spPr bwMode="auto">
          <a:xfrm>
            <a:off x="178024" y="3046884"/>
            <a:ext cx="5090690" cy="255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13" y="1417339"/>
            <a:ext cx="4815041" cy="122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11" y="2857500"/>
            <a:ext cx="5033689" cy="163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6593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多因子因子择时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36180" y="1791027"/>
            <a:ext cx="2412038" cy="2132945"/>
            <a:chOff x="3783856" y="2400757"/>
            <a:chExt cx="2412038" cy="2132945"/>
          </a:xfrm>
        </p:grpSpPr>
        <p:sp>
          <p:nvSpPr>
            <p:cNvPr id="13" name="Freeform 104"/>
            <p:cNvSpPr>
              <a:spLocks/>
            </p:cNvSpPr>
            <p:nvPr/>
          </p:nvSpPr>
          <p:spPr bwMode="auto">
            <a:xfrm>
              <a:off x="4992304" y="3768850"/>
              <a:ext cx="788092" cy="702194"/>
            </a:xfrm>
            <a:custGeom>
              <a:avLst/>
              <a:gdLst>
                <a:gd name="T0" fmla="*/ 0 w 876"/>
                <a:gd name="T1" fmla="*/ 29138806 h 952"/>
                <a:gd name="T2" fmla="*/ 0 w 876"/>
                <a:gd name="T3" fmla="*/ 477871696 h 952"/>
                <a:gd name="T4" fmla="*/ 851127092 w 876"/>
                <a:gd name="T5" fmla="*/ 924662129 h 952"/>
                <a:gd name="T6" fmla="*/ 691784020 w 876"/>
                <a:gd name="T7" fmla="*/ 0 h 952"/>
                <a:gd name="T8" fmla="*/ 367267589 w 876"/>
                <a:gd name="T9" fmla="*/ 0 h 952"/>
                <a:gd name="T10" fmla="*/ 410017760 w 876"/>
                <a:gd name="T11" fmla="*/ 244763215 h 952"/>
                <a:gd name="T12" fmla="*/ 0 w 876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19547C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06"/>
            <p:cNvSpPr>
              <a:spLocks/>
            </p:cNvSpPr>
            <p:nvPr/>
          </p:nvSpPr>
          <p:spPr bwMode="auto">
            <a:xfrm>
              <a:off x="4206743" y="3777354"/>
              <a:ext cx="788713" cy="756348"/>
            </a:xfrm>
            <a:custGeom>
              <a:avLst/>
              <a:gdLst>
                <a:gd name="T0" fmla="*/ 854256123 w 878"/>
                <a:gd name="T1" fmla="*/ 29138806 h 952"/>
                <a:gd name="T2" fmla="*/ 443668360 w 878"/>
                <a:gd name="T3" fmla="*/ 244763215 h 952"/>
                <a:gd name="T4" fmla="*/ 484532161 w 878"/>
                <a:gd name="T5" fmla="*/ 0 h 952"/>
                <a:gd name="T6" fmla="*/ 159564590 w 878"/>
                <a:gd name="T7" fmla="*/ 0 h 952"/>
                <a:gd name="T8" fmla="*/ 0 w 878"/>
                <a:gd name="T9" fmla="*/ 924662129 h 952"/>
                <a:gd name="T10" fmla="*/ 854256123 w 878"/>
                <a:gd name="T11" fmla="*/ 477871696 h 952"/>
                <a:gd name="T12" fmla="*/ 854256123 w 878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rgbClr val="E55948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08"/>
            <p:cNvSpPr>
              <a:spLocks/>
            </p:cNvSpPr>
            <p:nvPr/>
          </p:nvSpPr>
          <p:spPr bwMode="auto">
            <a:xfrm>
              <a:off x="4995456" y="2425512"/>
              <a:ext cx="1200438" cy="1368092"/>
            </a:xfrm>
            <a:custGeom>
              <a:avLst/>
              <a:gdLst>
                <a:gd name="T0" fmla="*/ 460241095 w 1534"/>
                <a:gd name="T1" fmla="*/ 934440516 h 1804"/>
                <a:gd name="T2" fmla="*/ 0 w 1534"/>
                <a:gd name="T3" fmla="*/ 0 h 1804"/>
                <a:gd name="T4" fmla="*/ 0 w 1534"/>
                <a:gd name="T5" fmla="*/ 679947018 h 1804"/>
                <a:gd name="T6" fmla="*/ 238859290 w 1534"/>
                <a:gd name="T7" fmla="*/ 1165622896 h 1804"/>
                <a:gd name="T8" fmla="*/ 774835825 w 1534"/>
                <a:gd name="T9" fmla="*/ 1243330563 h 1804"/>
                <a:gd name="T10" fmla="*/ 388389322 w 1534"/>
                <a:gd name="T11" fmla="*/ 1622157906 h 1804"/>
                <a:gd name="T12" fmla="*/ 409750474 w 1534"/>
                <a:gd name="T13" fmla="*/ 1752319530 h 1804"/>
                <a:gd name="T14" fmla="*/ 802023462 w 1534"/>
                <a:gd name="T15" fmla="*/ 1752319530 h 1804"/>
                <a:gd name="T16" fmla="*/ 1489471863 w 1534"/>
                <a:gd name="T17" fmla="*/ 1084029057 h 1804"/>
                <a:gd name="T18" fmla="*/ 460241095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rgbClr val="E55948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09"/>
            <p:cNvSpPr>
              <a:spLocks/>
            </p:cNvSpPr>
            <p:nvPr/>
          </p:nvSpPr>
          <p:spPr bwMode="auto">
            <a:xfrm>
              <a:off x="3783856" y="2400757"/>
              <a:ext cx="1211600" cy="1376597"/>
            </a:xfrm>
            <a:custGeom>
              <a:avLst/>
              <a:gdLst>
                <a:gd name="T0" fmla="*/ 1029230767 w 1534"/>
                <a:gd name="T1" fmla="*/ 934440516 h 1804"/>
                <a:gd name="T2" fmla="*/ 0 w 1534"/>
                <a:gd name="T3" fmla="*/ 1084029057 h 1804"/>
                <a:gd name="T4" fmla="*/ 687448400 w 1534"/>
                <a:gd name="T5" fmla="*/ 1752319530 h 1804"/>
                <a:gd name="T6" fmla="*/ 1079721389 w 1534"/>
                <a:gd name="T7" fmla="*/ 1752319530 h 1804"/>
                <a:gd name="T8" fmla="*/ 1103024374 w 1534"/>
                <a:gd name="T9" fmla="*/ 1622157906 h 1804"/>
                <a:gd name="T10" fmla="*/ 714636037 w 1534"/>
                <a:gd name="T11" fmla="*/ 1243330563 h 1804"/>
                <a:gd name="T12" fmla="*/ 1250612572 w 1534"/>
                <a:gd name="T13" fmla="*/ 1165622896 h 1804"/>
                <a:gd name="T14" fmla="*/ 1489471863 w 1534"/>
                <a:gd name="T15" fmla="*/ 679947018 h 1804"/>
                <a:gd name="T16" fmla="*/ 1489471863 w 1534"/>
                <a:gd name="T17" fmla="*/ 0 h 1804"/>
                <a:gd name="T18" fmla="*/ 1029230767 w 1534"/>
                <a:gd name="T19" fmla="*/ 934440516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rgbClr val="19547C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21"/>
            <p:cNvSpPr>
              <a:spLocks/>
            </p:cNvSpPr>
            <p:nvPr/>
          </p:nvSpPr>
          <p:spPr bwMode="auto">
            <a:xfrm>
              <a:off x="4791968" y="3300729"/>
              <a:ext cx="163361" cy="181283"/>
            </a:xfrm>
            <a:custGeom>
              <a:avLst/>
              <a:gdLst>
                <a:gd name="T0" fmla="*/ 187748664 w 192"/>
                <a:gd name="T1" fmla="*/ 93092784 h 192"/>
                <a:gd name="T2" fmla="*/ 187748664 w 192"/>
                <a:gd name="T3" fmla="*/ 93092784 h 192"/>
                <a:gd name="T4" fmla="*/ 185793063 w 192"/>
                <a:gd name="T5" fmla="*/ 112486868 h 192"/>
                <a:gd name="T6" fmla="*/ 179926258 w 192"/>
                <a:gd name="T7" fmla="*/ 129941642 h 192"/>
                <a:gd name="T8" fmla="*/ 170147258 w 192"/>
                <a:gd name="T9" fmla="*/ 145457106 h 192"/>
                <a:gd name="T10" fmla="*/ 160368258 w 192"/>
                <a:gd name="T11" fmla="*/ 159032277 h 192"/>
                <a:gd name="T12" fmla="*/ 146679047 w 192"/>
                <a:gd name="T13" fmla="*/ 170669121 h 192"/>
                <a:gd name="T14" fmla="*/ 129077641 w 192"/>
                <a:gd name="T15" fmla="*/ 178427345 h 192"/>
                <a:gd name="T16" fmla="*/ 113431836 w 192"/>
                <a:gd name="T17" fmla="*/ 184245275 h 192"/>
                <a:gd name="T18" fmla="*/ 93874828 w 192"/>
                <a:gd name="T19" fmla="*/ 186184585 h 192"/>
                <a:gd name="T20" fmla="*/ 93874828 w 192"/>
                <a:gd name="T21" fmla="*/ 186184585 h 192"/>
                <a:gd name="T22" fmla="*/ 74316828 w 192"/>
                <a:gd name="T23" fmla="*/ 184245275 h 192"/>
                <a:gd name="T24" fmla="*/ 56715422 w 192"/>
                <a:gd name="T25" fmla="*/ 178427345 h 192"/>
                <a:gd name="T26" fmla="*/ 41069617 w 192"/>
                <a:gd name="T27" fmla="*/ 170669121 h 192"/>
                <a:gd name="T28" fmla="*/ 27380406 w 192"/>
                <a:gd name="T29" fmla="*/ 159032277 h 192"/>
                <a:gd name="T30" fmla="*/ 15645805 w 192"/>
                <a:gd name="T31" fmla="*/ 145457106 h 192"/>
                <a:gd name="T32" fmla="*/ 7822406 w 192"/>
                <a:gd name="T33" fmla="*/ 129941642 h 192"/>
                <a:gd name="T34" fmla="*/ 1955602 w 192"/>
                <a:gd name="T35" fmla="*/ 112486868 h 192"/>
                <a:gd name="T36" fmla="*/ 0 w 192"/>
                <a:gd name="T37" fmla="*/ 93092784 h 192"/>
                <a:gd name="T38" fmla="*/ 0 w 192"/>
                <a:gd name="T39" fmla="*/ 93092784 h 192"/>
                <a:gd name="T40" fmla="*/ 1955602 w 192"/>
                <a:gd name="T41" fmla="*/ 73697716 h 192"/>
                <a:gd name="T42" fmla="*/ 7822406 w 192"/>
                <a:gd name="T43" fmla="*/ 56242942 h 192"/>
                <a:gd name="T44" fmla="*/ 15645805 w 192"/>
                <a:gd name="T45" fmla="*/ 40727478 h 192"/>
                <a:gd name="T46" fmla="*/ 27380406 w 192"/>
                <a:gd name="T47" fmla="*/ 27152308 h 192"/>
                <a:gd name="T48" fmla="*/ 41069617 w 192"/>
                <a:gd name="T49" fmla="*/ 17454774 h 192"/>
                <a:gd name="T50" fmla="*/ 56715422 w 192"/>
                <a:gd name="T51" fmla="*/ 7757240 h 192"/>
                <a:gd name="T52" fmla="*/ 74316828 w 192"/>
                <a:gd name="T53" fmla="*/ 1939310 h 192"/>
                <a:gd name="T54" fmla="*/ 93874828 w 192"/>
                <a:gd name="T55" fmla="*/ 0 h 192"/>
                <a:gd name="T56" fmla="*/ 93874828 w 192"/>
                <a:gd name="T57" fmla="*/ 0 h 192"/>
                <a:gd name="T58" fmla="*/ 113431836 w 192"/>
                <a:gd name="T59" fmla="*/ 1939310 h 192"/>
                <a:gd name="T60" fmla="*/ 129077641 w 192"/>
                <a:gd name="T61" fmla="*/ 7757240 h 192"/>
                <a:gd name="T62" fmla="*/ 146679047 w 192"/>
                <a:gd name="T63" fmla="*/ 17454774 h 192"/>
                <a:gd name="T64" fmla="*/ 160368258 w 192"/>
                <a:gd name="T65" fmla="*/ 27152308 h 192"/>
                <a:gd name="T66" fmla="*/ 170147258 w 192"/>
                <a:gd name="T67" fmla="*/ 40727478 h 192"/>
                <a:gd name="T68" fmla="*/ 179926258 w 192"/>
                <a:gd name="T69" fmla="*/ 56242942 h 192"/>
                <a:gd name="T70" fmla="*/ 185793063 w 192"/>
                <a:gd name="T71" fmla="*/ 73697716 h 192"/>
                <a:gd name="T72" fmla="*/ 187748664 w 192"/>
                <a:gd name="T73" fmla="*/ 93092784 h 192"/>
                <a:gd name="T74" fmla="*/ 187748664 w 192"/>
                <a:gd name="T75" fmla="*/ 93092784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solidFill>
              <a:srgbClr val="E55948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22"/>
            <p:cNvSpPr>
              <a:spLocks/>
            </p:cNvSpPr>
            <p:nvPr/>
          </p:nvSpPr>
          <p:spPr bwMode="auto">
            <a:xfrm>
              <a:off x="5011851" y="3300729"/>
              <a:ext cx="212166" cy="194618"/>
            </a:xfrm>
            <a:custGeom>
              <a:avLst/>
              <a:gdLst>
                <a:gd name="T0" fmla="*/ 233121011 w 240"/>
                <a:gd name="T1" fmla="*/ 116560999 h 240"/>
                <a:gd name="T2" fmla="*/ 233121011 w 240"/>
                <a:gd name="T3" fmla="*/ 116560999 h 240"/>
                <a:gd name="T4" fmla="*/ 231178451 w 240"/>
                <a:gd name="T5" fmla="*/ 128217394 h 240"/>
                <a:gd name="T6" fmla="*/ 231178451 w 240"/>
                <a:gd name="T7" fmla="*/ 139872804 h 240"/>
                <a:gd name="T8" fmla="*/ 223407225 w 240"/>
                <a:gd name="T9" fmla="*/ 161243027 h 240"/>
                <a:gd name="T10" fmla="*/ 211751865 w 240"/>
                <a:gd name="T11" fmla="*/ 180669696 h 240"/>
                <a:gd name="T12" fmla="*/ 198152958 w 240"/>
                <a:gd name="T13" fmla="*/ 198153796 h 240"/>
                <a:gd name="T14" fmla="*/ 180668932 w 240"/>
                <a:gd name="T15" fmla="*/ 211752760 h 240"/>
                <a:gd name="T16" fmla="*/ 161242345 w 240"/>
                <a:gd name="T17" fmla="*/ 223408170 h 240"/>
                <a:gd name="T18" fmla="*/ 139872213 w 240"/>
                <a:gd name="T19" fmla="*/ 229236860 h 240"/>
                <a:gd name="T20" fmla="*/ 128216852 w 240"/>
                <a:gd name="T21" fmla="*/ 231179429 h 240"/>
                <a:gd name="T22" fmla="*/ 116560506 w 240"/>
                <a:gd name="T23" fmla="*/ 233121997 h 240"/>
                <a:gd name="T24" fmla="*/ 116560506 w 240"/>
                <a:gd name="T25" fmla="*/ 233121997 h 240"/>
                <a:gd name="T26" fmla="*/ 104904160 w 240"/>
                <a:gd name="T27" fmla="*/ 231179429 h 240"/>
                <a:gd name="T28" fmla="*/ 93248799 w 240"/>
                <a:gd name="T29" fmla="*/ 229236860 h 240"/>
                <a:gd name="T30" fmla="*/ 69936106 w 240"/>
                <a:gd name="T31" fmla="*/ 223408170 h 240"/>
                <a:gd name="T32" fmla="*/ 50509520 w 240"/>
                <a:gd name="T33" fmla="*/ 211752760 h 240"/>
                <a:gd name="T34" fmla="*/ 33025493 w 240"/>
                <a:gd name="T35" fmla="*/ 198153796 h 240"/>
                <a:gd name="T36" fmla="*/ 19426587 w 240"/>
                <a:gd name="T37" fmla="*/ 180669696 h 240"/>
                <a:gd name="T38" fmla="*/ 7770240 w 240"/>
                <a:gd name="T39" fmla="*/ 161243027 h 240"/>
                <a:gd name="T40" fmla="*/ 1942560 w 240"/>
                <a:gd name="T41" fmla="*/ 139872804 h 240"/>
                <a:gd name="T42" fmla="*/ 0 w 240"/>
                <a:gd name="T43" fmla="*/ 128217394 h 240"/>
                <a:gd name="T44" fmla="*/ 0 w 240"/>
                <a:gd name="T45" fmla="*/ 116560999 h 240"/>
                <a:gd name="T46" fmla="*/ 0 w 240"/>
                <a:gd name="T47" fmla="*/ 116560999 h 240"/>
                <a:gd name="T48" fmla="*/ 0 w 240"/>
                <a:gd name="T49" fmla="*/ 104904603 h 240"/>
                <a:gd name="T50" fmla="*/ 1942560 w 240"/>
                <a:gd name="T51" fmla="*/ 93249193 h 240"/>
                <a:gd name="T52" fmla="*/ 7770240 w 240"/>
                <a:gd name="T53" fmla="*/ 69936402 h 240"/>
                <a:gd name="T54" fmla="*/ 19426587 w 240"/>
                <a:gd name="T55" fmla="*/ 50509733 h 240"/>
                <a:gd name="T56" fmla="*/ 33025493 w 240"/>
                <a:gd name="T57" fmla="*/ 33025633 h 240"/>
                <a:gd name="T58" fmla="*/ 50509520 w 240"/>
                <a:gd name="T59" fmla="*/ 19426669 h 240"/>
                <a:gd name="T60" fmla="*/ 69936106 w 240"/>
                <a:gd name="T61" fmla="*/ 7770273 h 240"/>
                <a:gd name="T62" fmla="*/ 93248799 w 240"/>
                <a:gd name="T63" fmla="*/ 1942568 h 240"/>
                <a:gd name="T64" fmla="*/ 104904160 w 240"/>
                <a:gd name="T65" fmla="*/ 0 h 240"/>
                <a:gd name="T66" fmla="*/ 116560506 w 240"/>
                <a:gd name="T67" fmla="*/ 0 h 240"/>
                <a:gd name="T68" fmla="*/ 116560506 w 240"/>
                <a:gd name="T69" fmla="*/ 0 h 240"/>
                <a:gd name="T70" fmla="*/ 128216852 w 240"/>
                <a:gd name="T71" fmla="*/ 0 h 240"/>
                <a:gd name="T72" fmla="*/ 139872213 w 240"/>
                <a:gd name="T73" fmla="*/ 1942568 h 240"/>
                <a:gd name="T74" fmla="*/ 161242345 w 240"/>
                <a:gd name="T75" fmla="*/ 7770273 h 240"/>
                <a:gd name="T76" fmla="*/ 180668932 w 240"/>
                <a:gd name="T77" fmla="*/ 19426669 h 240"/>
                <a:gd name="T78" fmla="*/ 198152958 w 240"/>
                <a:gd name="T79" fmla="*/ 33025633 h 240"/>
                <a:gd name="T80" fmla="*/ 211751865 w 240"/>
                <a:gd name="T81" fmla="*/ 50509733 h 240"/>
                <a:gd name="T82" fmla="*/ 223407225 w 240"/>
                <a:gd name="T83" fmla="*/ 69936402 h 240"/>
                <a:gd name="T84" fmla="*/ 231178451 w 240"/>
                <a:gd name="T85" fmla="*/ 93249193 h 240"/>
                <a:gd name="T86" fmla="*/ 231178451 w 240"/>
                <a:gd name="T87" fmla="*/ 104904603 h 240"/>
                <a:gd name="T88" fmla="*/ 233121011 w 240"/>
                <a:gd name="T89" fmla="*/ 116560999 h 240"/>
                <a:gd name="T90" fmla="*/ 233121011 w 240"/>
                <a:gd name="T91" fmla="*/ 116560999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rgbClr val="19547C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123"/>
            <p:cNvSpPr>
              <a:spLocks/>
            </p:cNvSpPr>
            <p:nvPr/>
          </p:nvSpPr>
          <p:spPr bwMode="auto">
            <a:xfrm>
              <a:off x="4791968" y="3533013"/>
              <a:ext cx="163361" cy="193919"/>
            </a:xfrm>
            <a:custGeom>
              <a:avLst/>
              <a:gdLst>
                <a:gd name="T0" fmla="*/ 187748664 w 192"/>
                <a:gd name="T1" fmla="*/ 90563894 h 190"/>
                <a:gd name="T2" fmla="*/ 187748664 w 192"/>
                <a:gd name="T3" fmla="*/ 90563894 h 190"/>
                <a:gd name="T4" fmla="*/ 185793063 w 192"/>
                <a:gd name="T5" fmla="*/ 109833722 h 190"/>
                <a:gd name="T6" fmla="*/ 179926258 w 192"/>
                <a:gd name="T7" fmla="*/ 127175786 h 190"/>
                <a:gd name="T8" fmla="*/ 170147258 w 192"/>
                <a:gd name="T9" fmla="*/ 142591063 h 190"/>
                <a:gd name="T10" fmla="*/ 160368258 w 192"/>
                <a:gd name="T11" fmla="*/ 156078574 h 190"/>
                <a:gd name="T12" fmla="*/ 146679047 w 192"/>
                <a:gd name="T13" fmla="*/ 167640276 h 190"/>
                <a:gd name="T14" fmla="*/ 129077641 w 192"/>
                <a:gd name="T15" fmla="*/ 175348403 h 190"/>
                <a:gd name="T16" fmla="*/ 113431836 w 192"/>
                <a:gd name="T17" fmla="*/ 181128765 h 190"/>
                <a:gd name="T18" fmla="*/ 93874828 w 192"/>
                <a:gd name="T19" fmla="*/ 183055552 h 190"/>
                <a:gd name="T20" fmla="*/ 93874828 w 192"/>
                <a:gd name="T21" fmla="*/ 183055552 h 190"/>
                <a:gd name="T22" fmla="*/ 74316828 w 192"/>
                <a:gd name="T23" fmla="*/ 181128765 h 190"/>
                <a:gd name="T24" fmla="*/ 56715422 w 192"/>
                <a:gd name="T25" fmla="*/ 175348403 h 190"/>
                <a:gd name="T26" fmla="*/ 41069617 w 192"/>
                <a:gd name="T27" fmla="*/ 167640276 h 190"/>
                <a:gd name="T28" fmla="*/ 27380406 w 192"/>
                <a:gd name="T29" fmla="*/ 156078574 h 190"/>
                <a:gd name="T30" fmla="*/ 15645805 w 192"/>
                <a:gd name="T31" fmla="*/ 142591063 h 190"/>
                <a:gd name="T32" fmla="*/ 7822406 w 192"/>
                <a:gd name="T33" fmla="*/ 127175786 h 190"/>
                <a:gd name="T34" fmla="*/ 1955602 w 192"/>
                <a:gd name="T35" fmla="*/ 109833722 h 190"/>
                <a:gd name="T36" fmla="*/ 0 w 192"/>
                <a:gd name="T37" fmla="*/ 90563894 h 190"/>
                <a:gd name="T38" fmla="*/ 0 w 192"/>
                <a:gd name="T39" fmla="*/ 90563894 h 190"/>
                <a:gd name="T40" fmla="*/ 1955602 w 192"/>
                <a:gd name="T41" fmla="*/ 73221830 h 190"/>
                <a:gd name="T42" fmla="*/ 7822406 w 192"/>
                <a:gd name="T43" fmla="*/ 55879766 h 190"/>
                <a:gd name="T44" fmla="*/ 15645805 w 192"/>
                <a:gd name="T45" fmla="*/ 40464490 h 190"/>
                <a:gd name="T46" fmla="*/ 27380406 w 192"/>
                <a:gd name="T47" fmla="*/ 26976978 h 190"/>
                <a:gd name="T48" fmla="*/ 41069617 w 192"/>
                <a:gd name="T49" fmla="*/ 15415276 h 190"/>
                <a:gd name="T50" fmla="*/ 56715422 w 192"/>
                <a:gd name="T51" fmla="*/ 7707149 h 190"/>
                <a:gd name="T52" fmla="*/ 74316828 w 192"/>
                <a:gd name="T53" fmla="*/ 1926787 h 190"/>
                <a:gd name="T54" fmla="*/ 93874828 w 192"/>
                <a:gd name="T55" fmla="*/ 0 h 190"/>
                <a:gd name="T56" fmla="*/ 93874828 w 192"/>
                <a:gd name="T57" fmla="*/ 0 h 190"/>
                <a:gd name="T58" fmla="*/ 113431836 w 192"/>
                <a:gd name="T59" fmla="*/ 1926787 h 190"/>
                <a:gd name="T60" fmla="*/ 129077641 w 192"/>
                <a:gd name="T61" fmla="*/ 7707149 h 190"/>
                <a:gd name="T62" fmla="*/ 146679047 w 192"/>
                <a:gd name="T63" fmla="*/ 15415276 h 190"/>
                <a:gd name="T64" fmla="*/ 160368258 w 192"/>
                <a:gd name="T65" fmla="*/ 26976978 h 190"/>
                <a:gd name="T66" fmla="*/ 170147258 w 192"/>
                <a:gd name="T67" fmla="*/ 40464490 h 190"/>
                <a:gd name="T68" fmla="*/ 179926258 w 192"/>
                <a:gd name="T69" fmla="*/ 55879766 h 190"/>
                <a:gd name="T70" fmla="*/ 185793063 w 192"/>
                <a:gd name="T71" fmla="*/ 73221830 h 190"/>
                <a:gd name="T72" fmla="*/ 187748664 w 192"/>
                <a:gd name="T73" fmla="*/ 90563894 h 190"/>
                <a:gd name="T74" fmla="*/ 187748664 w 192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rgbClr val="E55948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124"/>
            <p:cNvSpPr>
              <a:spLocks/>
            </p:cNvSpPr>
            <p:nvPr/>
          </p:nvSpPr>
          <p:spPr bwMode="auto">
            <a:xfrm>
              <a:off x="5002351" y="3533013"/>
              <a:ext cx="221665" cy="193919"/>
            </a:xfrm>
            <a:custGeom>
              <a:avLst/>
              <a:gdLst>
                <a:gd name="T0" fmla="*/ 184619633 w 190"/>
                <a:gd name="T1" fmla="*/ 90563894 h 190"/>
                <a:gd name="T2" fmla="*/ 184619633 w 190"/>
                <a:gd name="T3" fmla="*/ 90563894 h 190"/>
                <a:gd name="T4" fmla="*/ 182676382 w 190"/>
                <a:gd name="T5" fmla="*/ 109833722 h 190"/>
                <a:gd name="T6" fmla="*/ 176846631 w 190"/>
                <a:gd name="T7" fmla="*/ 127175786 h 190"/>
                <a:gd name="T8" fmla="*/ 169072644 w 190"/>
                <a:gd name="T9" fmla="*/ 142591063 h 190"/>
                <a:gd name="T10" fmla="*/ 157412155 w 190"/>
                <a:gd name="T11" fmla="*/ 156078574 h 190"/>
                <a:gd name="T12" fmla="*/ 143809403 w 190"/>
                <a:gd name="T13" fmla="*/ 167640276 h 190"/>
                <a:gd name="T14" fmla="*/ 128262413 w 190"/>
                <a:gd name="T15" fmla="*/ 175348403 h 190"/>
                <a:gd name="T16" fmla="*/ 110772174 w 190"/>
                <a:gd name="T17" fmla="*/ 181128765 h 190"/>
                <a:gd name="T18" fmla="*/ 91337698 w 190"/>
                <a:gd name="T19" fmla="*/ 183055552 h 190"/>
                <a:gd name="T20" fmla="*/ 91337698 w 190"/>
                <a:gd name="T21" fmla="*/ 183055552 h 190"/>
                <a:gd name="T22" fmla="*/ 73847459 w 190"/>
                <a:gd name="T23" fmla="*/ 181128765 h 190"/>
                <a:gd name="T24" fmla="*/ 56357219 w 190"/>
                <a:gd name="T25" fmla="*/ 175348403 h 190"/>
                <a:gd name="T26" fmla="*/ 40810230 w 190"/>
                <a:gd name="T27" fmla="*/ 167640276 h 190"/>
                <a:gd name="T28" fmla="*/ 27207477 w 190"/>
                <a:gd name="T29" fmla="*/ 156078574 h 190"/>
                <a:gd name="T30" fmla="*/ 15546989 w 190"/>
                <a:gd name="T31" fmla="*/ 142591063 h 190"/>
                <a:gd name="T32" fmla="*/ 7773002 w 190"/>
                <a:gd name="T33" fmla="*/ 127175786 h 190"/>
                <a:gd name="T34" fmla="*/ 1943250 w 190"/>
                <a:gd name="T35" fmla="*/ 109833722 h 190"/>
                <a:gd name="T36" fmla="*/ 0 w 190"/>
                <a:gd name="T37" fmla="*/ 90563894 h 190"/>
                <a:gd name="T38" fmla="*/ 0 w 190"/>
                <a:gd name="T39" fmla="*/ 90563894 h 190"/>
                <a:gd name="T40" fmla="*/ 1943250 w 190"/>
                <a:gd name="T41" fmla="*/ 73221830 h 190"/>
                <a:gd name="T42" fmla="*/ 7773002 w 190"/>
                <a:gd name="T43" fmla="*/ 55879766 h 190"/>
                <a:gd name="T44" fmla="*/ 15546989 w 190"/>
                <a:gd name="T45" fmla="*/ 40464490 h 190"/>
                <a:gd name="T46" fmla="*/ 27207477 w 190"/>
                <a:gd name="T47" fmla="*/ 26976978 h 190"/>
                <a:gd name="T48" fmla="*/ 40810230 w 190"/>
                <a:gd name="T49" fmla="*/ 15415276 h 190"/>
                <a:gd name="T50" fmla="*/ 56357219 w 190"/>
                <a:gd name="T51" fmla="*/ 7707149 h 190"/>
                <a:gd name="T52" fmla="*/ 73847459 w 190"/>
                <a:gd name="T53" fmla="*/ 1926787 h 190"/>
                <a:gd name="T54" fmla="*/ 91337698 w 190"/>
                <a:gd name="T55" fmla="*/ 0 h 190"/>
                <a:gd name="T56" fmla="*/ 91337698 w 190"/>
                <a:gd name="T57" fmla="*/ 0 h 190"/>
                <a:gd name="T58" fmla="*/ 110772174 w 190"/>
                <a:gd name="T59" fmla="*/ 1926787 h 190"/>
                <a:gd name="T60" fmla="*/ 128262413 w 190"/>
                <a:gd name="T61" fmla="*/ 7707149 h 190"/>
                <a:gd name="T62" fmla="*/ 143809403 w 190"/>
                <a:gd name="T63" fmla="*/ 15415276 h 190"/>
                <a:gd name="T64" fmla="*/ 157412155 w 190"/>
                <a:gd name="T65" fmla="*/ 26976978 h 190"/>
                <a:gd name="T66" fmla="*/ 169072644 w 190"/>
                <a:gd name="T67" fmla="*/ 40464490 h 190"/>
                <a:gd name="T68" fmla="*/ 176846631 w 190"/>
                <a:gd name="T69" fmla="*/ 55879766 h 190"/>
                <a:gd name="T70" fmla="*/ 182676382 w 190"/>
                <a:gd name="T71" fmla="*/ 73221830 h 190"/>
                <a:gd name="T72" fmla="*/ 184619633 w 190"/>
                <a:gd name="T73" fmla="*/ 90563894 h 190"/>
                <a:gd name="T74" fmla="*/ 184619633 w 190"/>
                <a:gd name="T75" fmla="*/ 90563894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rgbClr val="19547C"/>
            </a:solidFill>
            <a:ln>
              <a:noFill/>
            </a:ln>
            <a:extLst/>
          </p:spPr>
          <p:txBody>
            <a:bodyPr lIns="121914" tIns="60957" rIns="121914" bIns="60957"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7035802" y="1071018"/>
            <a:ext cx="2295346" cy="44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ICIR</a:t>
            </a:r>
            <a:r>
              <a:rPr lang="zh-CN" altLang="en-US" sz="1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因子加权方式</a:t>
            </a:r>
            <a:endParaRPr lang="zh-CN" altLang="zh-CN" sz="1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flipH="1">
            <a:off x="1233597" y="1457239"/>
            <a:ext cx="3160115" cy="951651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  <a:gd name="connsiteX0" fmla="*/ 0 w 2896333"/>
              <a:gd name="connsiteY0" fmla="*/ 670505 h 670505"/>
              <a:gd name="connsiteX1" fmla="*/ 333375 w 2896333"/>
              <a:gd name="connsiteY1" fmla="*/ 0 h 670505"/>
              <a:gd name="connsiteX2" fmla="*/ 2896333 w 2896333"/>
              <a:gd name="connsiteY2" fmla="*/ 89480 h 670505"/>
              <a:gd name="connsiteX0" fmla="*/ 0 w 2896333"/>
              <a:gd name="connsiteY0" fmla="*/ 670506 h 670506"/>
              <a:gd name="connsiteX1" fmla="*/ 333375 w 2896333"/>
              <a:gd name="connsiteY1" fmla="*/ 1 h 670506"/>
              <a:gd name="connsiteX2" fmla="*/ 2896333 w 2896333"/>
              <a:gd name="connsiteY2" fmla="*/ 0 h 67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670506">
                <a:moveTo>
                  <a:pt x="0" y="670506"/>
                </a:moveTo>
                <a:lnTo>
                  <a:pt x="333375" y="1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headEnd type="oval" w="med" len="med"/>
          </a:ln>
          <a:effectLst/>
        </p:spPr>
        <p:txBody>
          <a:bodyPr lIns="121914" tIns="60957" rIns="121914" bIns="60957" anchor="ctr"/>
          <a:lstStyle/>
          <a:p>
            <a:pPr algn="ctr" defTabSz="1219103">
              <a:defRPr/>
            </a:pPr>
            <a:endParaRPr lang="zh-CN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1256377" y="933925"/>
            <a:ext cx="2563370" cy="76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sz="1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权重因子</a:t>
            </a:r>
            <a:r>
              <a:rPr lang="zh-CN" altLang="en-US" sz="16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加权方式</a:t>
            </a:r>
            <a:endParaRPr lang="en-US" altLang="zh-CN" sz="1600" b="1" dirty="0" smtClean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2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flipH="1">
            <a:off x="514319" y="2983718"/>
            <a:ext cx="3465211" cy="471225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  <a:gd name="connsiteX0" fmla="*/ 0 w 3117975"/>
              <a:gd name="connsiteY0" fmla="*/ 329930 h 329930"/>
              <a:gd name="connsiteX1" fmla="*/ 922920 w 3117975"/>
              <a:gd name="connsiteY1" fmla="*/ 6002 h 329930"/>
              <a:gd name="connsiteX2" fmla="*/ 3117975 w 3117975"/>
              <a:gd name="connsiteY2" fmla="*/ 0 h 32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7975" h="329930">
                <a:moveTo>
                  <a:pt x="0" y="329930"/>
                </a:moveTo>
                <a:lnTo>
                  <a:pt x="922920" y="6002"/>
                </a:lnTo>
                <a:lnTo>
                  <a:pt x="3117975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headEnd type="oval" w="med" len="med"/>
          </a:ln>
          <a:effectLst/>
        </p:spPr>
        <p:txBody>
          <a:bodyPr lIns="121914" tIns="60957" rIns="121914" bIns="60957" anchor="ctr"/>
          <a:lstStyle/>
          <a:p>
            <a:pPr algn="ctr" defTabSz="1219103">
              <a:defRPr/>
            </a:pPr>
            <a:endParaRPr lang="zh-CN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927160" y="2501250"/>
            <a:ext cx="2552985" cy="49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lang="zh-CN" altLang="en-US" sz="1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均值因子加权方式</a:t>
            </a:r>
            <a:endParaRPr lang="zh-CN" altLang="zh-CN" sz="14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7492543" y="2518084"/>
            <a:ext cx="2362637" cy="49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03">
              <a:lnSpc>
                <a:spcPct val="150000"/>
              </a:lnSpc>
            </a:pPr>
            <a:r>
              <a:rPr lang="zh-CN" altLang="en-US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最大化</a:t>
            </a:r>
            <a:r>
              <a:rPr lang="en-US" altLang="zh-CN" sz="1600" b="1" kern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IR</a:t>
            </a:r>
            <a:r>
              <a:rPr lang="zh-CN" altLang="en-US" sz="1600" b="1" kern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因子加权方式</a:t>
            </a:r>
            <a:endParaRPr lang="zh-CN" altLang="zh-CN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32" name="Freeform 11"/>
          <p:cNvSpPr>
            <a:spLocks/>
          </p:cNvSpPr>
          <p:nvPr/>
        </p:nvSpPr>
        <p:spPr bwMode="auto">
          <a:xfrm>
            <a:off x="6670126" y="1153209"/>
            <a:ext cx="359191" cy="314558"/>
          </a:xfrm>
          <a:custGeom>
            <a:avLst/>
            <a:gdLst>
              <a:gd name="T0" fmla="*/ 150135761 w 478"/>
              <a:gd name="T1" fmla="*/ 22539537 h 420"/>
              <a:gd name="T2" fmla="*/ 148879634 w 478"/>
              <a:gd name="T3" fmla="*/ 13774223 h 420"/>
              <a:gd name="T4" fmla="*/ 143854005 w 478"/>
              <a:gd name="T5" fmla="*/ 6260858 h 420"/>
              <a:gd name="T6" fmla="*/ 136315561 w 478"/>
              <a:gd name="T7" fmla="*/ 1251948 h 420"/>
              <a:gd name="T8" fmla="*/ 127520991 w 478"/>
              <a:gd name="T9" fmla="*/ 0 h 420"/>
              <a:gd name="T10" fmla="*/ 123123986 w 478"/>
              <a:gd name="T11" fmla="*/ 0 h 420"/>
              <a:gd name="T12" fmla="*/ 114957479 w 478"/>
              <a:gd name="T13" fmla="*/ 3756403 h 420"/>
              <a:gd name="T14" fmla="*/ 109303787 w 478"/>
              <a:gd name="T15" fmla="*/ 9391287 h 420"/>
              <a:gd name="T16" fmla="*/ 105534845 w 478"/>
              <a:gd name="T17" fmla="*/ 17530626 h 420"/>
              <a:gd name="T18" fmla="*/ 105534845 w 478"/>
              <a:gd name="T19" fmla="*/ 22539537 h 420"/>
              <a:gd name="T20" fmla="*/ 107419035 w 478"/>
              <a:gd name="T21" fmla="*/ 31304850 h 420"/>
              <a:gd name="T22" fmla="*/ 112444665 w 478"/>
              <a:gd name="T23" fmla="*/ 38818215 h 420"/>
              <a:gd name="T24" fmla="*/ 65330934 w 478"/>
              <a:gd name="T25" fmla="*/ 52591879 h 420"/>
              <a:gd name="T26" fmla="*/ 30152653 w 478"/>
              <a:gd name="T27" fmla="*/ 70749039 h 420"/>
              <a:gd name="T28" fmla="*/ 26383711 w 478"/>
              <a:gd name="T29" fmla="*/ 69496532 h 420"/>
              <a:gd name="T30" fmla="*/ 22614770 w 478"/>
              <a:gd name="T31" fmla="*/ 69496532 h 420"/>
              <a:gd name="T32" fmla="*/ 13820200 w 478"/>
              <a:gd name="T33" fmla="*/ 70749039 h 420"/>
              <a:gd name="T34" fmla="*/ 6909819 w 478"/>
              <a:gd name="T35" fmla="*/ 75757949 h 420"/>
              <a:gd name="T36" fmla="*/ 1884751 w 478"/>
              <a:gd name="T37" fmla="*/ 82644781 h 420"/>
              <a:gd name="T38" fmla="*/ 0 w 478"/>
              <a:gd name="T39" fmla="*/ 91410095 h 420"/>
              <a:gd name="T40" fmla="*/ 628063 w 478"/>
              <a:gd name="T41" fmla="*/ 96419005 h 420"/>
              <a:gd name="T42" fmla="*/ 4397005 w 478"/>
              <a:gd name="T43" fmla="*/ 104558344 h 420"/>
              <a:gd name="T44" fmla="*/ 10050697 w 478"/>
              <a:gd name="T45" fmla="*/ 110193228 h 420"/>
              <a:gd name="T46" fmla="*/ 18217204 w 478"/>
              <a:gd name="T47" fmla="*/ 113949631 h 420"/>
              <a:gd name="T48" fmla="*/ 22614770 w 478"/>
              <a:gd name="T49" fmla="*/ 113949631 h 420"/>
              <a:gd name="T50" fmla="*/ 31409341 w 478"/>
              <a:gd name="T51" fmla="*/ 112697124 h 420"/>
              <a:gd name="T52" fmla="*/ 38947223 w 478"/>
              <a:gd name="T53" fmla="*/ 107688773 h 420"/>
              <a:gd name="T54" fmla="*/ 43344789 w 478"/>
              <a:gd name="T55" fmla="*/ 100175408 h 420"/>
              <a:gd name="T56" fmla="*/ 45228979 w 478"/>
              <a:gd name="T57" fmla="*/ 91410095 h 420"/>
              <a:gd name="T58" fmla="*/ 45228979 w 478"/>
              <a:gd name="T59" fmla="*/ 87027158 h 420"/>
              <a:gd name="T60" fmla="*/ 76638319 w 478"/>
              <a:gd name="T61" fmla="*/ 131480258 h 420"/>
              <a:gd name="T62" fmla="*/ 133802747 w 478"/>
              <a:gd name="T63" fmla="*/ 43826566 h 420"/>
              <a:gd name="T64" fmla="*/ 136944186 w 478"/>
              <a:gd name="T65" fmla="*/ 42574618 h 420"/>
              <a:gd name="T66" fmla="*/ 143225942 w 478"/>
              <a:gd name="T67" fmla="*/ 38818215 h 420"/>
              <a:gd name="T68" fmla="*/ 147622946 w 478"/>
              <a:gd name="T69" fmla="*/ 33183331 h 420"/>
              <a:gd name="T70" fmla="*/ 150135761 w 478"/>
              <a:gd name="T71" fmla="*/ 26295940 h 420"/>
              <a:gd name="T72" fmla="*/ 150135761 w 478"/>
              <a:gd name="T73" fmla="*/ 22539537 h 42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78" h="420">
                <a:moveTo>
                  <a:pt x="478" y="72"/>
                </a:moveTo>
                <a:lnTo>
                  <a:pt x="478" y="72"/>
                </a:lnTo>
                <a:lnTo>
                  <a:pt x="478" y="56"/>
                </a:lnTo>
                <a:lnTo>
                  <a:pt x="474" y="44"/>
                </a:lnTo>
                <a:lnTo>
                  <a:pt x="466" y="30"/>
                </a:lnTo>
                <a:lnTo>
                  <a:pt x="458" y="20"/>
                </a:lnTo>
                <a:lnTo>
                  <a:pt x="448" y="12"/>
                </a:lnTo>
                <a:lnTo>
                  <a:pt x="434" y="4"/>
                </a:lnTo>
                <a:lnTo>
                  <a:pt x="422" y="0"/>
                </a:lnTo>
                <a:lnTo>
                  <a:pt x="406" y="0"/>
                </a:lnTo>
                <a:lnTo>
                  <a:pt x="392" y="0"/>
                </a:lnTo>
                <a:lnTo>
                  <a:pt x="378" y="4"/>
                </a:lnTo>
                <a:lnTo>
                  <a:pt x="366" y="12"/>
                </a:lnTo>
                <a:lnTo>
                  <a:pt x="356" y="20"/>
                </a:lnTo>
                <a:lnTo>
                  <a:pt x="348" y="30"/>
                </a:lnTo>
                <a:lnTo>
                  <a:pt x="340" y="44"/>
                </a:lnTo>
                <a:lnTo>
                  <a:pt x="336" y="56"/>
                </a:lnTo>
                <a:lnTo>
                  <a:pt x="336" y="72"/>
                </a:lnTo>
                <a:lnTo>
                  <a:pt x="336" y="86"/>
                </a:lnTo>
                <a:lnTo>
                  <a:pt x="342" y="100"/>
                </a:lnTo>
                <a:lnTo>
                  <a:pt x="348" y="112"/>
                </a:lnTo>
                <a:lnTo>
                  <a:pt x="358" y="124"/>
                </a:lnTo>
                <a:lnTo>
                  <a:pt x="276" y="318"/>
                </a:lnTo>
                <a:lnTo>
                  <a:pt x="208" y="168"/>
                </a:lnTo>
                <a:lnTo>
                  <a:pt x="148" y="160"/>
                </a:lnTo>
                <a:lnTo>
                  <a:pt x="96" y="226"/>
                </a:lnTo>
                <a:lnTo>
                  <a:pt x="84" y="222"/>
                </a:lnTo>
                <a:lnTo>
                  <a:pt x="72" y="222"/>
                </a:lnTo>
                <a:lnTo>
                  <a:pt x="58" y="222"/>
                </a:lnTo>
                <a:lnTo>
                  <a:pt x="44" y="226"/>
                </a:lnTo>
                <a:lnTo>
                  <a:pt x="32" y="234"/>
                </a:lnTo>
                <a:lnTo>
                  <a:pt x="22" y="242"/>
                </a:lnTo>
                <a:lnTo>
                  <a:pt x="14" y="252"/>
                </a:lnTo>
                <a:lnTo>
                  <a:pt x="6" y="264"/>
                </a:lnTo>
                <a:lnTo>
                  <a:pt x="2" y="278"/>
                </a:lnTo>
                <a:lnTo>
                  <a:pt x="0" y="292"/>
                </a:lnTo>
                <a:lnTo>
                  <a:pt x="2" y="308"/>
                </a:lnTo>
                <a:lnTo>
                  <a:pt x="6" y="320"/>
                </a:lnTo>
                <a:lnTo>
                  <a:pt x="14" y="334"/>
                </a:lnTo>
                <a:lnTo>
                  <a:pt x="22" y="344"/>
                </a:lnTo>
                <a:lnTo>
                  <a:pt x="32" y="352"/>
                </a:lnTo>
                <a:lnTo>
                  <a:pt x="44" y="360"/>
                </a:lnTo>
                <a:lnTo>
                  <a:pt x="58" y="364"/>
                </a:lnTo>
                <a:lnTo>
                  <a:pt x="72" y="364"/>
                </a:lnTo>
                <a:lnTo>
                  <a:pt x="88" y="364"/>
                </a:lnTo>
                <a:lnTo>
                  <a:pt x="100" y="360"/>
                </a:lnTo>
                <a:lnTo>
                  <a:pt x="112" y="352"/>
                </a:lnTo>
                <a:lnTo>
                  <a:pt x="124" y="344"/>
                </a:lnTo>
                <a:lnTo>
                  <a:pt x="132" y="334"/>
                </a:lnTo>
                <a:lnTo>
                  <a:pt x="138" y="320"/>
                </a:lnTo>
                <a:lnTo>
                  <a:pt x="144" y="308"/>
                </a:lnTo>
                <a:lnTo>
                  <a:pt x="144" y="292"/>
                </a:lnTo>
                <a:lnTo>
                  <a:pt x="144" y="278"/>
                </a:lnTo>
                <a:lnTo>
                  <a:pt x="168" y="248"/>
                </a:lnTo>
                <a:lnTo>
                  <a:pt x="244" y="420"/>
                </a:lnTo>
                <a:lnTo>
                  <a:pt x="308" y="418"/>
                </a:lnTo>
                <a:lnTo>
                  <a:pt x="426" y="140"/>
                </a:lnTo>
                <a:lnTo>
                  <a:pt x="436" y="136"/>
                </a:lnTo>
                <a:lnTo>
                  <a:pt x="448" y="130"/>
                </a:lnTo>
                <a:lnTo>
                  <a:pt x="456" y="124"/>
                </a:lnTo>
                <a:lnTo>
                  <a:pt x="464" y="114"/>
                </a:lnTo>
                <a:lnTo>
                  <a:pt x="470" y="106"/>
                </a:lnTo>
                <a:lnTo>
                  <a:pt x="474" y="94"/>
                </a:lnTo>
                <a:lnTo>
                  <a:pt x="478" y="84"/>
                </a:lnTo>
                <a:lnTo>
                  <a:pt x="478" y="72"/>
                </a:lnTo>
                <a:close/>
              </a:path>
            </a:pathLst>
          </a:custGeom>
          <a:solidFill>
            <a:srgbClr val="7977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14" tIns="60957" rIns="121914" bIns="60957"/>
          <a:lstStyle/>
          <a:p>
            <a:pPr defTabSz="1219103"/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grpSp>
        <p:nvGrpSpPr>
          <p:cNvPr id="33" name="组合 122"/>
          <p:cNvGrpSpPr>
            <a:grpSpLocks/>
          </p:cNvGrpSpPr>
          <p:nvPr/>
        </p:nvGrpSpPr>
        <p:grpSpPr bwMode="auto">
          <a:xfrm>
            <a:off x="981193" y="1051191"/>
            <a:ext cx="257171" cy="259297"/>
            <a:chOff x="3889445" y="2973091"/>
            <a:chExt cx="319708" cy="324921"/>
          </a:xfrm>
        </p:grpSpPr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3889445" y="3006104"/>
              <a:ext cx="128578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4049299" y="2973091"/>
              <a:ext cx="159854" cy="159854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3889445" y="3171171"/>
              <a:ext cx="128578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4049299" y="3171171"/>
              <a:ext cx="126841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组合 13321"/>
          <p:cNvGrpSpPr>
            <a:grpSpLocks/>
          </p:cNvGrpSpPr>
          <p:nvPr/>
        </p:nvGrpSpPr>
        <p:grpSpPr bwMode="auto">
          <a:xfrm>
            <a:off x="7171608" y="2657658"/>
            <a:ext cx="282679" cy="280553"/>
            <a:chOff x="1057275" y="3008313"/>
            <a:chExt cx="368300" cy="368300"/>
          </a:xfrm>
        </p:grpSpPr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057275" y="3033713"/>
              <a:ext cx="342900" cy="342900"/>
            </a:xfrm>
            <a:custGeom>
              <a:avLst/>
              <a:gdLst>
                <a:gd name="T0" fmla="*/ 252015625 w 216"/>
                <a:gd name="T1" fmla="*/ 0 h 216"/>
                <a:gd name="T2" fmla="*/ 252015625 w 216"/>
                <a:gd name="T3" fmla="*/ 0 h 216"/>
                <a:gd name="T4" fmla="*/ 201612500 w 216"/>
                <a:gd name="T5" fmla="*/ 5040313 h 216"/>
                <a:gd name="T6" fmla="*/ 156249688 w 216"/>
                <a:gd name="T7" fmla="*/ 25201563 h 216"/>
                <a:gd name="T8" fmla="*/ 115927188 w 216"/>
                <a:gd name="T9" fmla="*/ 45362813 h 216"/>
                <a:gd name="T10" fmla="*/ 75604688 w 216"/>
                <a:gd name="T11" fmla="*/ 80645000 h 216"/>
                <a:gd name="T12" fmla="*/ 75604688 w 216"/>
                <a:gd name="T13" fmla="*/ 80645000 h 216"/>
                <a:gd name="T14" fmla="*/ 40322500 w 216"/>
                <a:gd name="T15" fmla="*/ 120967500 h 216"/>
                <a:gd name="T16" fmla="*/ 15120938 w 216"/>
                <a:gd name="T17" fmla="*/ 171370625 h 216"/>
                <a:gd name="T18" fmla="*/ 0 w 216"/>
                <a:gd name="T19" fmla="*/ 221773750 h 216"/>
                <a:gd name="T20" fmla="*/ 0 w 216"/>
                <a:gd name="T21" fmla="*/ 272176875 h 216"/>
                <a:gd name="T22" fmla="*/ 0 w 216"/>
                <a:gd name="T23" fmla="*/ 322580000 h 216"/>
                <a:gd name="T24" fmla="*/ 15120938 w 216"/>
                <a:gd name="T25" fmla="*/ 372983125 h 216"/>
                <a:gd name="T26" fmla="*/ 40322500 w 216"/>
                <a:gd name="T27" fmla="*/ 423386250 h 216"/>
                <a:gd name="T28" fmla="*/ 75604688 w 216"/>
                <a:gd name="T29" fmla="*/ 463708750 h 216"/>
                <a:gd name="T30" fmla="*/ 75604688 w 216"/>
                <a:gd name="T31" fmla="*/ 463708750 h 216"/>
                <a:gd name="T32" fmla="*/ 120967500 w 216"/>
                <a:gd name="T33" fmla="*/ 498990938 h 216"/>
                <a:gd name="T34" fmla="*/ 166330313 w 216"/>
                <a:gd name="T35" fmla="*/ 524192500 h 216"/>
                <a:gd name="T36" fmla="*/ 216733438 w 216"/>
                <a:gd name="T37" fmla="*/ 539313438 h 216"/>
                <a:gd name="T38" fmla="*/ 272176875 w 216"/>
                <a:gd name="T39" fmla="*/ 544353750 h 216"/>
                <a:gd name="T40" fmla="*/ 322580000 w 216"/>
                <a:gd name="T41" fmla="*/ 539313438 h 216"/>
                <a:gd name="T42" fmla="*/ 372983125 w 216"/>
                <a:gd name="T43" fmla="*/ 524192500 h 216"/>
                <a:gd name="T44" fmla="*/ 423386250 w 216"/>
                <a:gd name="T45" fmla="*/ 498990938 h 216"/>
                <a:gd name="T46" fmla="*/ 463708750 w 216"/>
                <a:gd name="T47" fmla="*/ 463708750 h 216"/>
                <a:gd name="T48" fmla="*/ 463708750 w 216"/>
                <a:gd name="T49" fmla="*/ 463708750 h 216"/>
                <a:gd name="T50" fmla="*/ 498990938 w 216"/>
                <a:gd name="T51" fmla="*/ 428426563 h 216"/>
                <a:gd name="T52" fmla="*/ 519152188 w 216"/>
                <a:gd name="T53" fmla="*/ 383063750 h 216"/>
                <a:gd name="T54" fmla="*/ 534273125 w 216"/>
                <a:gd name="T55" fmla="*/ 337700938 h 216"/>
                <a:gd name="T56" fmla="*/ 544353750 w 216"/>
                <a:gd name="T57" fmla="*/ 292338125 h 216"/>
                <a:gd name="T58" fmla="*/ 252015625 w 216"/>
                <a:gd name="T59" fmla="*/ 292338125 h 216"/>
                <a:gd name="T60" fmla="*/ 252015625 w 216"/>
                <a:gd name="T61" fmla="*/ 0 h 21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" h="216">
                  <a:moveTo>
                    <a:pt x="100" y="0"/>
                  </a:moveTo>
                  <a:lnTo>
                    <a:pt x="100" y="0"/>
                  </a:lnTo>
                  <a:lnTo>
                    <a:pt x="80" y="2"/>
                  </a:lnTo>
                  <a:lnTo>
                    <a:pt x="62" y="10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6" y="4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8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6" y="168"/>
                  </a:lnTo>
                  <a:lnTo>
                    <a:pt x="30" y="184"/>
                  </a:lnTo>
                  <a:lnTo>
                    <a:pt x="48" y="198"/>
                  </a:lnTo>
                  <a:lnTo>
                    <a:pt x="66" y="208"/>
                  </a:lnTo>
                  <a:lnTo>
                    <a:pt x="86" y="214"/>
                  </a:lnTo>
                  <a:lnTo>
                    <a:pt x="108" y="216"/>
                  </a:lnTo>
                  <a:lnTo>
                    <a:pt x="128" y="214"/>
                  </a:lnTo>
                  <a:lnTo>
                    <a:pt x="148" y="208"/>
                  </a:lnTo>
                  <a:lnTo>
                    <a:pt x="168" y="198"/>
                  </a:lnTo>
                  <a:lnTo>
                    <a:pt x="184" y="184"/>
                  </a:lnTo>
                  <a:lnTo>
                    <a:pt x="198" y="170"/>
                  </a:lnTo>
                  <a:lnTo>
                    <a:pt x="206" y="152"/>
                  </a:lnTo>
                  <a:lnTo>
                    <a:pt x="212" y="134"/>
                  </a:lnTo>
                  <a:lnTo>
                    <a:pt x="216" y="116"/>
                  </a:lnTo>
                  <a:lnTo>
                    <a:pt x="100" y="11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238250" y="3008313"/>
              <a:ext cx="187325" cy="184150"/>
            </a:xfrm>
            <a:custGeom>
              <a:avLst/>
              <a:gdLst>
                <a:gd name="T0" fmla="*/ 216733438 w 118"/>
                <a:gd name="T1" fmla="*/ 80645000 h 116"/>
                <a:gd name="T2" fmla="*/ 216733438 w 118"/>
                <a:gd name="T3" fmla="*/ 80645000 h 116"/>
                <a:gd name="T4" fmla="*/ 196572188 w 118"/>
                <a:gd name="T5" fmla="*/ 60483750 h 116"/>
                <a:gd name="T6" fmla="*/ 171370625 w 118"/>
                <a:gd name="T7" fmla="*/ 40322500 h 116"/>
                <a:gd name="T8" fmla="*/ 141128750 w 118"/>
                <a:gd name="T9" fmla="*/ 25201563 h 116"/>
                <a:gd name="T10" fmla="*/ 115927188 w 118"/>
                <a:gd name="T11" fmla="*/ 15120938 h 116"/>
                <a:gd name="T12" fmla="*/ 90725625 w 118"/>
                <a:gd name="T13" fmla="*/ 5040313 h 116"/>
                <a:gd name="T14" fmla="*/ 60483750 w 118"/>
                <a:gd name="T15" fmla="*/ 0 h 116"/>
                <a:gd name="T16" fmla="*/ 30241875 w 118"/>
                <a:gd name="T17" fmla="*/ 0 h 116"/>
                <a:gd name="T18" fmla="*/ 0 w 118"/>
                <a:gd name="T19" fmla="*/ 0 h 116"/>
                <a:gd name="T20" fmla="*/ 0 w 118"/>
                <a:gd name="T21" fmla="*/ 292338125 h 116"/>
                <a:gd name="T22" fmla="*/ 297378438 w 118"/>
                <a:gd name="T23" fmla="*/ 292338125 h 116"/>
                <a:gd name="T24" fmla="*/ 297378438 w 118"/>
                <a:gd name="T25" fmla="*/ 292338125 h 116"/>
                <a:gd name="T26" fmla="*/ 297378438 w 118"/>
                <a:gd name="T27" fmla="*/ 267136563 h 116"/>
                <a:gd name="T28" fmla="*/ 297378438 w 118"/>
                <a:gd name="T29" fmla="*/ 236894688 h 116"/>
                <a:gd name="T30" fmla="*/ 287297813 w 118"/>
                <a:gd name="T31" fmla="*/ 206652813 h 116"/>
                <a:gd name="T32" fmla="*/ 282257500 w 118"/>
                <a:gd name="T33" fmla="*/ 181451250 h 116"/>
                <a:gd name="T34" fmla="*/ 272176875 w 118"/>
                <a:gd name="T35" fmla="*/ 151209375 h 116"/>
                <a:gd name="T36" fmla="*/ 257055938 w 118"/>
                <a:gd name="T37" fmla="*/ 126007813 h 116"/>
                <a:gd name="T38" fmla="*/ 236894688 w 118"/>
                <a:gd name="T39" fmla="*/ 100806250 h 116"/>
                <a:gd name="T40" fmla="*/ 216733438 w 118"/>
                <a:gd name="T41" fmla="*/ 80645000 h 116"/>
                <a:gd name="T42" fmla="*/ 216733438 w 118"/>
                <a:gd name="T43" fmla="*/ 80645000 h 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8" h="116">
                  <a:moveTo>
                    <a:pt x="86" y="32"/>
                  </a:moveTo>
                  <a:lnTo>
                    <a:pt x="86" y="32"/>
                  </a:lnTo>
                  <a:lnTo>
                    <a:pt x="78" y="24"/>
                  </a:lnTo>
                  <a:lnTo>
                    <a:pt x="68" y="16"/>
                  </a:lnTo>
                  <a:lnTo>
                    <a:pt x="56" y="10"/>
                  </a:lnTo>
                  <a:lnTo>
                    <a:pt x="46" y="6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18" y="116"/>
                  </a:lnTo>
                  <a:lnTo>
                    <a:pt x="118" y="106"/>
                  </a:lnTo>
                  <a:lnTo>
                    <a:pt x="118" y="94"/>
                  </a:lnTo>
                  <a:lnTo>
                    <a:pt x="114" y="82"/>
                  </a:lnTo>
                  <a:lnTo>
                    <a:pt x="112" y="72"/>
                  </a:lnTo>
                  <a:lnTo>
                    <a:pt x="108" y="60"/>
                  </a:lnTo>
                  <a:lnTo>
                    <a:pt x="102" y="50"/>
                  </a:lnTo>
                  <a:lnTo>
                    <a:pt x="94" y="40"/>
                  </a:lnTo>
                  <a:lnTo>
                    <a:pt x="86" y="32"/>
                  </a:lnTo>
                  <a:close/>
                </a:path>
              </a:pathLst>
            </a:cu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组合 13322"/>
          <p:cNvGrpSpPr>
            <a:grpSpLocks/>
          </p:cNvGrpSpPr>
          <p:nvPr/>
        </p:nvGrpSpPr>
        <p:grpSpPr bwMode="auto">
          <a:xfrm>
            <a:off x="640465" y="2584494"/>
            <a:ext cx="280550" cy="299680"/>
            <a:chOff x="1946500" y="2659080"/>
            <a:chExt cx="249236" cy="264850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1946500" y="2712050"/>
              <a:ext cx="40474" cy="211880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2016797" y="2679947"/>
              <a:ext cx="40474" cy="243983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2084964" y="2659080"/>
              <a:ext cx="42604" cy="264850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>
              <a:off x="2155262" y="2790702"/>
              <a:ext cx="40474" cy="133228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03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5737084" y="1534801"/>
            <a:ext cx="3196974" cy="824651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896333"/>
              <a:gd name="connsiteY0" fmla="*/ 581025 h 581025"/>
              <a:gd name="connsiteX1" fmla="*/ 333375 w 2896333"/>
              <a:gd name="connsiteY1" fmla="*/ 0 h 581025"/>
              <a:gd name="connsiteX2" fmla="*/ 2896333 w 2896333"/>
              <a:gd name="connsiteY2" fmla="*/ 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headEnd type="oval" w="med" len="med"/>
          </a:ln>
          <a:effectLst/>
        </p:spPr>
        <p:txBody>
          <a:bodyPr lIns="121914" tIns="60957" rIns="121914" bIns="60957" anchor="ctr"/>
          <a:lstStyle/>
          <a:p>
            <a:pPr algn="ctr" defTabSz="1219103">
              <a:defRPr/>
            </a:pPr>
            <a:endParaRPr lang="zh-CN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6045308" y="2983717"/>
            <a:ext cx="3329322" cy="690041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headEnd type="oval" w="med" len="med"/>
          </a:ln>
          <a:effectLst/>
        </p:spPr>
        <p:txBody>
          <a:bodyPr lIns="121914" tIns="60957" rIns="121914" bIns="60957" anchor="ctr"/>
          <a:lstStyle/>
          <a:p>
            <a:pPr algn="ctr" defTabSz="1219103">
              <a:defRPr/>
            </a:pPr>
            <a:endParaRPr lang="zh-CN" altLang="en-US" sz="2400" kern="0">
              <a:solidFill>
                <a:sysClr val="window" lastClr="FFFFFF"/>
              </a:solidFill>
            </a:endParaRPr>
          </a:p>
        </p:txBody>
      </p:sp>
      <p:sp>
        <p:nvSpPr>
          <p:cNvPr id="48" name="Oval 54"/>
          <p:cNvSpPr>
            <a:spLocks noChangeArrowheads="1"/>
          </p:cNvSpPr>
          <p:nvPr/>
        </p:nvSpPr>
        <p:spPr bwMode="auto">
          <a:xfrm>
            <a:off x="4357130" y="2393032"/>
            <a:ext cx="110520" cy="11052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4" tIns="60957" rIns="121914" bIns="60957"/>
          <a:lstStyle/>
          <a:p>
            <a:pPr defTabSz="1219103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49" name="Oval 54"/>
          <p:cNvSpPr>
            <a:spLocks noChangeArrowheads="1"/>
          </p:cNvSpPr>
          <p:nvPr/>
        </p:nvSpPr>
        <p:spPr bwMode="auto">
          <a:xfrm>
            <a:off x="5635554" y="2337772"/>
            <a:ext cx="110520" cy="11052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4" tIns="60957" rIns="121914" bIns="60957"/>
          <a:lstStyle/>
          <a:p>
            <a:pPr defTabSz="1219103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0" name="Oval 54"/>
          <p:cNvSpPr>
            <a:spLocks noChangeArrowheads="1"/>
          </p:cNvSpPr>
          <p:nvPr/>
        </p:nvSpPr>
        <p:spPr bwMode="auto">
          <a:xfrm>
            <a:off x="5969110" y="3624987"/>
            <a:ext cx="110520" cy="11052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4" tIns="60957" rIns="121914" bIns="60957"/>
          <a:lstStyle/>
          <a:p>
            <a:pPr defTabSz="1219103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1" name="Oval 54"/>
          <p:cNvSpPr>
            <a:spLocks noChangeArrowheads="1"/>
          </p:cNvSpPr>
          <p:nvPr/>
        </p:nvSpPr>
        <p:spPr bwMode="auto">
          <a:xfrm>
            <a:off x="3927872" y="3420240"/>
            <a:ext cx="110520" cy="11052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4" tIns="60957" rIns="121914" bIns="60957"/>
          <a:lstStyle/>
          <a:p>
            <a:pPr defTabSz="1219103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2" name="Oval 54"/>
          <p:cNvSpPr>
            <a:spLocks noChangeArrowheads="1"/>
          </p:cNvSpPr>
          <p:nvPr/>
        </p:nvSpPr>
        <p:spPr bwMode="auto">
          <a:xfrm>
            <a:off x="5008915" y="3793292"/>
            <a:ext cx="110520" cy="11052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21914" tIns="60957" rIns="121914" bIns="60957"/>
          <a:lstStyle/>
          <a:p>
            <a:pPr defTabSz="1219103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 flipH="1">
            <a:off x="2497660" y="3818532"/>
            <a:ext cx="2601211" cy="767160"/>
          </a:xfrm>
          <a:custGeom>
            <a:avLst/>
            <a:gdLst>
              <a:gd name="connsiteX0" fmla="*/ 0 w 1495425"/>
              <a:gd name="connsiteY0" fmla="*/ 581025 h 581025"/>
              <a:gd name="connsiteX1" fmla="*/ 333375 w 1495425"/>
              <a:gd name="connsiteY1" fmla="*/ 0 h 581025"/>
              <a:gd name="connsiteX2" fmla="*/ 1238250 w 1495425"/>
              <a:gd name="connsiteY2" fmla="*/ 0 h 581025"/>
              <a:gd name="connsiteX3" fmla="*/ 1495425 w 1495425"/>
              <a:gd name="connsiteY3" fmla="*/ 0 h 581025"/>
              <a:gd name="connsiteX0" fmla="*/ 0 w 1238249"/>
              <a:gd name="connsiteY0" fmla="*/ 581025 h 581025"/>
              <a:gd name="connsiteX1" fmla="*/ 333375 w 1238249"/>
              <a:gd name="connsiteY1" fmla="*/ 0 h 581025"/>
              <a:gd name="connsiteX2" fmla="*/ 1238250 w 1238249"/>
              <a:gd name="connsiteY2" fmla="*/ 0 h 581025"/>
              <a:gd name="connsiteX0" fmla="*/ 0 w 2528430"/>
              <a:gd name="connsiteY0" fmla="*/ 587027 h 587027"/>
              <a:gd name="connsiteX1" fmla="*/ 333375 w 2528430"/>
              <a:gd name="connsiteY1" fmla="*/ 6002 h 587027"/>
              <a:gd name="connsiteX2" fmla="*/ 2528430 w 2528430"/>
              <a:gd name="connsiteY2" fmla="*/ 0 h 587027"/>
              <a:gd name="connsiteX0" fmla="*/ 0 w 3117975"/>
              <a:gd name="connsiteY0" fmla="*/ 329930 h 329930"/>
              <a:gd name="connsiteX1" fmla="*/ 922920 w 3117975"/>
              <a:gd name="connsiteY1" fmla="*/ 6002 h 329930"/>
              <a:gd name="connsiteX2" fmla="*/ 3117975 w 3117975"/>
              <a:gd name="connsiteY2" fmla="*/ 0 h 329930"/>
              <a:gd name="connsiteX0" fmla="*/ 0 w 2314639"/>
              <a:gd name="connsiteY0" fmla="*/ 0 h 643964"/>
              <a:gd name="connsiteX1" fmla="*/ 119584 w 2314639"/>
              <a:gd name="connsiteY1" fmla="*/ 643965 h 643964"/>
              <a:gd name="connsiteX2" fmla="*/ 2314639 w 2314639"/>
              <a:gd name="connsiteY2" fmla="*/ 637963 h 643964"/>
              <a:gd name="connsiteX0" fmla="*/ 0 w 3513164"/>
              <a:gd name="connsiteY0" fmla="*/ 0 h 643965"/>
              <a:gd name="connsiteX1" fmla="*/ 119584 w 3513164"/>
              <a:gd name="connsiteY1" fmla="*/ 643965 h 643965"/>
              <a:gd name="connsiteX2" fmla="*/ 3513164 w 3513164"/>
              <a:gd name="connsiteY2" fmla="*/ 466565 h 643965"/>
              <a:gd name="connsiteX0" fmla="*/ 0 w 3513164"/>
              <a:gd name="connsiteY0" fmla="*/ 0 h 466565"/>
              <a:gd name="connsiteX1" fmla="*/ 398160 w 3513164"/>
              <a:gd name="connsiteY1" fmla="*/ 396951 h 466565"/>
              <a:gd name="connsiteX2" fmla="*/ 3513164 w 3513164"/>
              <a:gd name="connsiteY2" fmla="*/ 466565 h 466565"/>
              <a:gd name="connsiteX0" fmla="*/ 0 w 2340553"/>
              <a:gd name="connsiteY0" fmla="*/ 0 h 396951"/>
              <a:gd name="connsiteX1" fmla="*/ 398160 w 2340553"/>
              <a:gd name="connsiteY1" fmla="*/ 396951 h 396951"/>
              <a:gd name="connsiteX2" fmla="*/ 2340553 w 2340553"/>
              <a:gd name="connsiteY2" fmla="*/ 390948 h 3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553" h="396951">
                <a:moveTo>
                  <a:pt x="0" y="0"/>
                </a:moveTo>
                <a:lnTo>
                  <a:pt x="398160" y="396951"/>
                </a:lnTo>
                <a:lnTo>
                  <a:pt x="2340553" y="390948"/>
                </a:lnTo>
              </a:path>
            </a:pathLst>
          </a:cu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headEnd type="oval" w="med" len="med"/>
          </a:ln>
          <a:effectLst/>
        </p:spPr>
        <p:txBody>
          <a:bodyPr lIns="121914" tIns="60957" rIns="121914" bIns="60957" anchor="ctr"/>
          <a:lstStyle/>
          <a:p>
            <a:pPr algn="ctr" defTabSz="1219103">
              <a:defRPr/>
            </a:pPr>
            <a:endParaRPr lang="zh-CN" altLang="en-US" sz="2400" kern="0">
              <a:solidFill>
                <a:sysClr val="window" lastClr="FFFFFF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46924" y="4117348"/>
            <a:ext cx="447865" cy="406050"/>
            <a:chOff x="2246924" y="4009628"/>
            <a:chExt cx="447865" cy="406050"/>
          </a:xfrm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2246924" y="4009628"/>
              <a:ext cx="447865" cy="406050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08005">
                <a:lnSpc>
                  <a:spcPct val="120000"/>
                </a:lnSpc>
                <a:spcBef>
                  <a:spcPts val="661"/>
                </a:spcBef>
                <a:spcAft>
                  <a:spcPts val="661"/>
                </a:spcAft>
                <a:defRPr/>
              </a:pPr>
              <a:endParaRPr lang="en-US" sz="3100" kern="0" dirty="0">
                <a:solidFill>
                  <a:schemeClr val="accent1">
                    <a:lumMod val="25000"/>
                  </a:schemeClr>
                </a:solidFill>
                <a:latin typeface="Impact" pitchFamily="34" charset="0"/>
              </a:endParaRPr>
            </a:p>
          </p:txBody>
        </p:sp>
        <p:sp>
          <p:nvSpPr>
            <p:cNvPr id="55" name="Freeform 8"/>
            <p:cNvSpPr>
              <a:spLocks/>
            </p:cNvSpPr>
            <p:nvPr/>
          </p:nvSpPr>
          <p:spPr bwMode="auto">
            <a:xfrm>
              <a:off x="2345877" y="4106236"/>
              <a:ext cx="254096" cy="212834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bg1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08005">
                <a:lnSpc>
                  <a:spcPct val="120000"/>
                </a:lnSpc>
                <a:spcBef>
                  <a:spcPts val="661"/>
                </a:spcBef>
                <a:spcAft>
                  <a:spcPts val="661"/>
                </a:spcAft>
                <a:defRPr/>
              </a:pPr>
              <a:endParaRPr lang="en-US" sz="3100" kern="0" dirty="0">
                <a:solidFill>
                  <a:schemeClr val="accent1">
                    <a:lumMod val="25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57" name="矩形 1"/>
          <p:cNvSpPr>
            <a:spLocks noChangeArrowheads="1"/>
          </p:cNvSpPr>
          <p:nvPr/>
        </p:nvSpPr>
        <p:spPr bwMode="auto">
          <a:xfrm>
            <a:off x="2677431" y="4074155"/>
            <a:ext cx="2317497" cy="49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03">
              <a:lnSpc>
                <a:spcPct val="150000"/>
              </a:lnSpc>
            </a:pPr>
            <a:r>
              <a:rPr lang="zh-CN" altLang="en-US" sz="1600" b="1" kern="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半</a:t>
            </a:r>
            <a:r>
              <a:rPr lang="zh-CN" altLang="en-US" sz="1600" b="1" kern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衰</a:t>
            </a:r>
            <a:r>
              <a:rPr lang="en-US" altLang="zh-CN" sz="1600" b="1" kern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lang="zh-CN" altLang="en-US" sz="1600" b="1" kern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因子加权方式</a:t>
            </a:r>
            <a:endParaRPr lang="zh-CN" altLang="zh-CN" sz="1600" kern="0" dirty="0">
              <a:solidFill>
                <a:sysClr val="windowText" lastClr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4" y="1467766"/>
            <a:ext cx="2567289" cy="74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62" y="3025259"/>
            <a:ext cx="2180761" cy="71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06" y="1686851"/>
            <a:ext cx="856932" cy="63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17" y="1618386"/>
            <a:ext cx="2637847" cy="77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03" y="2996012"/>
            <a:ext cx="1908396" cy="34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646" y="3027580"/>
            <a:ext cx="1422698" cy="39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41" y="3463870"/>
            <a:ext cx="1834641" cy="709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59" y="3637985"/>
            <a:ext cx="1122068" cy="68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13" y="4731665"/>
            <a:ext cx="3177728" cy="46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34" y="4513523"/>
            <a:ext cx="1418995" cy="900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23" y="4594541"/>
            <a:ext cx="1652587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988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29" grpId="0" animBg="1"/>
      <p:bldP spid="30" grpId="0"/>
      <p:bldP spid="31" grpId="0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6" y="3354176"/>
            <a:ext cx="5641379" cy="214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风险管理与权重优化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五边形 60"/>
          <p:cNvSpPr/>
          <p:nvPr/>
        </p:nvSpPr>
        <p:spPr>
          <a:xfrm>
            <a:off x="793658" y="1633364"/>
            <a:ext cx="3181255" cy="1296144"/>
          </a:xfrm>
          <a:prstGeom prst="homePlat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五边形 61"/>
          <p:cNvSpPr/>
          <p:nvPr/>
        </p:nvSpPr>
        <p:spPr>
          <a:xfrm>
            <a:off x="6338092" y="3649588"/>
            <a:ext cx="3181255" cy="129614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>
            <a:off x="471488" y="3278954"/>
            <a:ext cx="9144000" cy="0"/>
          </a:xfrm>
          <a:prstGeom prst="line">
            <a:avLst/>
          </a:prstGeom>
          <a:ln w="57150">
            <a:solidFill>
              <a:srgbClr val="37B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795022" y="1973499"/>
            <a:ext cx="217567" cy="1414245"/>
            <a:chOff x="287016" y="1973493"/>
            <a:chExt cx="217567" cy="1414245"/>
          </a:xfrm>
        </p:grpSpPr>
        <p:cxnSp>
          <p:nvCxnSpPr>
            <p:cNvPr id="65" name="直接连接符 64"/>
            <p:cNvCxnSpPr>
              <a:endCxn id="67" idx="0"/>
            </p:cNvCxnSpPr>
            <p:nvPr/>
          </p:nvCxnSpPr>
          <p:spPr>
            <a:xfrm>
              <a:off x="395799" y="1993404"/>
              <a:ext cx="1" cy="1176767"/>
            </a:xfrm>
            <a:prstGeom prst="line">
              <a:avLst/>
            </a:prstGeom>
            <a:ln w="19050">
              <a:solidFill>
                <a:srgbClr val="FFCC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342311" y="1973493"/>
              <a:ext cx="108784" cy="108784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67" name="椭圆 66"/>
            <p:cNvSpPr/>
            <p:nvPr/>
          </p:nvSpPr>
          <p:spPr>
            <a:xfrm>
              <a:off x="287016" y="3170171"/>
              <a:ext cx="217567" cy="217567"/>
            </a:xfrm>
            <a:prstGeom prst="ellipse">
              <a:avLst/>
            </a:prstGeom>
            <a:solidFill>
              <a:srgbClr val="FFCC4C"/>
            </a:solidFill>
            <a:ln>
              <a:solidFill>
                <a:srgbClr val="37B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338095" y="3217540"/>
            <a:ext cx="217567" cy="1339942"/>
            <a:chOff x="5830089" y="3217540"/>
            <a:chExt cx="217567" cy="1339942"/>
          </a:xfrm>
        </p:grpSpPr>
        <p:cxnSp>
          <p:nvCxnSpPr>
            <p:cNvPr id="69" name="直接连接符 68"/>
            <p:cNvCxnSpPr/>
            <p:nvPr/>
          </p:nvCxnSpPr>
          <p:spPr>
            <a:xfrm>
              <a:off x="5938871" y="3326323"/>
              <a:ext cx="1" cy="1176767"/>
            </a:xfrm>
            <a:prstGeom prst="line">
              <a:avLst/>
            </a:prstGeom>
            <a:ln w="19050">
              <a:solidFill>
                <a:srgbClr val="37BED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5885383" y="4448698"/>
              <a:ext cx="108784" cy="108784"/>
            </a:xfrm>
            <a:prstGeom prst="ellipse">
              <a:avLst/>
            </a:prstGeom>
            <a:solidFill>
              <a:srgbClr val="37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5830089" y="3217540"/>
              <a:ext cx="217567" cy="217567"/>
            </a:xfrm>
            <a:prstGeom prst="ellipse">
              <a:avLst/>
            </a:prstGeom>
            <a:solidFill>
              <a:srgbClr val="37BEDE"/>
            </a:solidFill>
            <a:ln>
              <a:solidFill>
                <a:srgbClr val="37B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</a:t>
              </a:r>
              <a:endParaRPr lang="zh-CN" altLang="en-US" dirty="0"/>
            </a:p>
          </p:txBody>
        </p:sp>
      </p:grpSp>
      <p:sp>
        <p:nvSpPr>
          <p:cNvPr id="72" name="矩形 71"/>
          <p:cNvSpPr/>
          <p:nvPr/>
        </p:nvSpPr>
        <p:spPr>
          <a:xfrm flipH="1">
            <a:off x="1096107" y="1735152"/>
            <a:ext cx="2795259" cy="902142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马科维兹模型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权重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 flipH="1">
            <a:off x="6569776" y="3846589"/>
            <a:ext cx="2795259" cy="954079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基于风险平价模型的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权重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704" y="985293"/>
            <a:ext cx="4533483" cy="206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215904" y="772980"/>
            <a:ext cx="648072" cy="500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981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72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实证研究与回测分析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>
            <a:off x="5090362" y="1180692"/>
            <a:ext cx="987388" cy="987388"/>
          </a:xfrm>
          <a:prstGeom prst="rtTriangle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flipH="1">
            <a:off x="4122944" y="2168080"/>
            <a:ext cx="987388" cy="987388"/>
          </a:xfrm>
          <a:prstGeom prst="rtTriangle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>
            <a:off x="5090362" y="3162356"/>
            <a:ext cx="987388" cy="987388"/>
          </a:xfrm>
          <a:prstGeom prst="rtTriangle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flipH="1">
            <a:off x="4122944" y="4149744"/>
            <a:ext cx="987388" cy="987388"/>
          </a:xfrm>
          <a:prstGeom prst="rtTriangl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165355" y="167438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33767" y="2658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65355" y="365605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71661" y="465944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471487" y="1434868"/>
            <a:ext cx="39680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个大类因子中的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77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个因子分别进行检验，计算每个因子的秩相关系数、十分组多空组合的夏普比率、年化收益率、收益标准差、最大回测、收益在险价值比、和收益相对在险价值比。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84056" y="2490430"/>
            <a:ext cx="4067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l-GR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γ </a:t>
            </a:r>
            <a:r>
              <a:rPr lang="el-GR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0.53</a:t>
            </a:r>
            <a:r>
              <a:rPr lang="zh-CN" alt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l-GR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 = 0.62</a:t>
            </a:r>
            <a:r>
              <a:rPr lang="zh-CN" alt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l-GR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α = 0.88</a:t>
            </a:r>
            <a:r>
              <a:rPr lang="zh-CN" altLang="el-G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l-GR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λ = </a:t>
            </a:r>
            <a:r>
              <a:rPr lang="el-GR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2.31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因子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进行描述性统计分析，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分析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Rank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排名前十的十个因子以及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因子之间的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相关性，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因子与大类因子之间的相关性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71487" y="3412694"/>
            <a:ext cx="3816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传统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因子排序打分的方式进行样本内和样本外的滚动回测，样本外时间窗口长度为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个月，数据从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2009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日至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日，频率为月度数据。因子合成分别采用等权重、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均值加权、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加权、最大化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加权以及半衰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加权这四种方式，按照合成因子值的大小从高到低排序分为十组。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5553944" y="4382445"/>
            <a:ext cx="4098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双边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交易费率为万三，交易成分为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股上市股票。交易标的为全部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股，剔除金融股（按照申万一级行业分类标准），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以及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ST*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股，所有股票停牌期间数据，以及所有股票上市一年内的数据。回测的头寸规模为一百万元人民币。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41" name="矩形 1"/>
          <p:cNvSpPr>
            <a:spLocks noChangeArrowheads="1"/>
          </p:cNvSpPr>
          <p:nvPr/>
        </p:nvSpPr>
        <p:spPr bwMode="auto">
          <a:xfrm>
            <a:off x="2603320" y="876904"/>
            <a:ext cx="1836204" cy="44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单因子有效性分析</a:t>
            </a:r>
            <a:endParaRPr lang="zh-CN" altLang="zh-CN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1"/>
          <p:cNvSpPr>
            <a:spLocks noChangeArrowheads="1"/>
          </p:cNvSpPr>
          <p:nvPr/>
        </p:nvSpPr>
        <p:spPr bwMode="auto">
          <a:xfrm>
            <a:off x="6077750" y="2035033"/>
            <a:ext cx="2295346" cy="40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TK</a:t>
            </a:r>
            <a:r>
              <a:rPr lang="zh-CN" altLang="en-US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因子相关性分析</a:t>
            </a:r>
            <a:endParaRPr lang="zh-CN" altLang="zh-CN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1"/>
          <p:cNvSpPr>
            <a:spLocks noChangeArrowheads="1"/>
          </p:cNvSpPr>
          <p:nvPr/>
        </p:nvSpPr>
        <p:spPr bwMode="auto">
          <a:xfrm>
            <a:off x="2394752" y="2906170"/>
            <a:ext cx="1728192" cy="44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因子择时实证结果</a:t>
            </a:r>
            <a:endParaRPr lang="zh-CN" altLang="zh-CN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1"/>
          <p:cNvSpPr>
            <a:spLocks noChangeArrowheads="1"/>
          </p:cNvSpPr>
          <p:nvPr/>
        </p:nvSpPr>
        <p:spPr bwMode="auto">
          <a:xfrm>
            <a:off x="6054629" y="3933842"/>
            <a:ext cx="2295346" cy="40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4" tIns="60957" rIns="121914" bIns="60957">
            <a:spAutoFit/>
          </a:bodyPr>
          <a:lstStyle/>
          <a:p>
            <a:pPr algn="just" defTabSz="121913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平台回测结果</a:t>
            </a:r>
            <a:endParaRPr lang="zh-CN" altLang="zh-CN" sz="1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6064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12526" y="186722"/>
            <a:ext cx="2343696" cy="576064"/>
          </a:xfrm>
          <a:prstGeom prst="homePlate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914" y="2835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单因子有效性分析</a:t>
            </a:r>
          </a:p>
        </p:txBody>
      </p:sp>
      <p:sp>
        <p:nvSpPr>
          <p:cNvPr id="21" name="矩形 20"/>
          <p:cNvSpPr/>
          <p:nvPr/>
        </p:nvSpPr>
        <p:spPr>
          <a:xfrm>
            <a:off x="508000" y="5593804"/>
            <a:ext cx="9144000" cy="14401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04955" y="477524"/>
            <a:ext cx="295456" cy="295456"/>
          </a:xfrm>
          <a:prstGeom prst="rect">
            <a:avLst/>
          </a:prstGeom>
          <a:solidFill>
            <a:srgbClr val="FFC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272419" y="477524"/>
            <a:ext cx="295456" cy="295456"/>
          </a:xfrm>
          <a:prstGeom prst="rect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2459" y="477524"/>
            <a:ext cx="295456" cy="295456"/>
          </a:xfrm>
          <a:prstGeom prst="rect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999923" y="477524"/>
            <a:ext cx="295456" cy="295456"/>
          </a:xfrm>
          <a:prstGeom prst="rect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26" y="772980"/>
            <a:ext cx="5345485" cy="339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六边形 56"/>
          <p:cNvSpPr/>
          <p:nvPr/>
        </p:nvSpPr>
        <p:spPr>
          <a:xfrm>
            <a:off x="4284491" y="3899789"/>
            <a:ext cx="323791" cy="263337"/>
          </a:xfrm>
          <a:prstGeom prst="hexagon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58" name="六边形 57"/>
          <p:cNvSpPr/>
          <p:nvPr/>
        </p:nvSpPr>
        <p:spPr>
          <a:xfrm>
            <a:off x="6164403" y="4551972"/>
            <a:ext cx="323791" cy="263337"/>
          </a:xfrm>
          <a:prstGeom prst="hexagon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59" name="六边形 58"/>
          <p:cNvSpPr/>
          <p:nvPr/>
        </p:nvSpPr>
        <p:spPr>
          <a:xfrm>
            <a:off x="6093448" y="5319523"/>
            <a:ext cx="323791" cy="263337"/>
          </a:xfrm>
          <a:prstGeom prst="hexagon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0" name="六边形 59"/>
          <p:cNvSpPr/>
          <p:nvPr/>
        </p:nvSpPr>
        <p:spPr>
          <a:xfrm>
            <a:off x="7452348" y="3924107"/>
            <a:ext cx="209967" cy="169661"/>
          </a:xfrm>
          <a:prstGeom prst="hexagon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1" name="六边形 60"/>
          <p:cNvSpPr/>
          <p:nvPr/>
        </p:nvSpPr>
        <p:spPr>
          <a:xfrm>
            <a:off x="6779242" y="3770123"/>
            <a:ext cx="308320" cy="250847"/>
          </a:xfrm>
          <a:prstGeom prst="hexagon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2" name="六边形 61"/>
          <p:cNvSpPr/>
          <p:nvPr/>
        </p:nvSpPr>
        <p:spPr>
          <a:xfrm>
            <a:off x="4809160" y="3484367"/>
            <a:ext cx="127086" cy="103045"/>
          </a:xfrm>
          <a:prstGeom prst="hexagon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3" name="六边形 62"/>
          <p:cNvSpPr/>
          <p:nvPr/>
        </p:nvSpPr>
        <p:spPr>
          <a:xfrm>
            <a:off x="5902948" y="5233792"/>
            <a:ext cx="142556" cy="116576"/>
          </a:xfrm>
          <a:prstGeom prst="hexagon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4" name="六边形 63"/>
          <p:cNvSpPr/>
          <p:nvPr/>
        </p:nvSpPr>
        <p:spPr>
          <a:xfrm>
            <a:off x="7207866" y="4152707"/>
            <a:ext cx="149187" cy="120740"/>
          </a:xfrm>
          <a:prstGeom prst="hexagon">
            <a:avLst/>
          </a:prstGeom>
          <a:solidFill>
            <a:srgbClr val="E55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5" name="六边形 64"/>
          <p:cNvSpPr/>
          <p:nvPr/>
        </p:nvSpPr>
        <p:spPr>
          <a:xfrm>
            <a:off x="4966896" y="3834284"/>
            <a:ext cx="249751" cy="201927"/>
          </a:xfrm>
          <a:prstGeom prst="hexagon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66" name="六边形 65"/>
          <p:cNvSpPr/>
          <p:nvPr/>
        </p:nvSpPr>
        <p:spPr>
          <a:xfrm>
            <a:off x="4823829" y="4244783"/>
            <a:ext cx="209967" cy="169661"/>
          </a:xfrm>
          <a:prstGeom prst="hexagon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3567839" y="4594824"/>
            <a:ext cx="1394392" cy="1035323"/>
            <a:chOff x="1706166" y="2936728"/>
            <a:chExt cx="2009775" cy="1775841"/>
          </a:xfrm>
        </p:grpSpPr>
        <p:sp>
          <p:nvSpPr>
            <p:cNvPr id="68" name="六边形 67"/>
            <p:cNvSpPr/>
            <p:nvPr/>
          </p:nvSpPr>
          <p:spPr>
            <a:xfrm>
              <a:off x="1706166" y="2936728"/>
              <a:ext cx="2009775" cy="1733550"/>
            </a:xfrm>
            <a:prstGeom prst="hexagon">
              <a:avLst/>
            </a:prstGeom>
            <a:solidFill>
              <a:srgbClr val="37B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  <p:sp>
          <p:nvSpPr>
            <p:cNvPr id="69" name="TextBox 1"/>
            <p:cNvSpPr txBox="1">
              <a:spLocks noChangeArrowheads="1"/>
            </p:cNvSpPr>
            <p:nvPr/>
          </p:nvSpPr>
          <p:spPr bwMode="auto">
            <a:xfrm>
              <a:off x="2118383" y="3815114"/>
              <a:ext cx="1241425" cy="897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FFFF"/>
                  </a:solidFill>
                  <a:ea typeface="微软雅黑" pitchFamily="34" charset="-122"/>
                </a:rPr>
                <a:t>截面中性化</a:t>
              </a:r>
              <a:endParaRPr lang="zh-CN" altLang="en-US" sz="14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70" name="流程图: 联系 2"/>
            <p:cNvSpPr/>
            <p:nvPr/>
          </p:nvSpPr>
          <p:spPr>
            <a:xfrm>
              <a:off x="2481241" y="3322566"/>
              <a:ext cx="406400" cy="401637"/>
            </a:xfrm>
            <a:custGeom>
              <a:avLst/>
              <a:gdLst/>
              <a:ahLst/>
              <a:cxnLst/>
              <a:rect l="l" t="t" r="r" b="b"/>
              <a:pathLst>
                <a:path w="802483" h="792958">
                  <a:moveTo>
                    <a:pt x="623890" y="697087"/>
                  </a:moveTo>
                  <a:lnTo>
                    <a:pt x="623890" y="764174"/>
                  </a:lnTo>
                  <a:cubicBezTo>
                    <a:pt x="581823" y="782953"/>
                    <a:pt x="533974" y="792958"/>
                    <a:pt x="483397" y="792958"/>
                  </a:cubicBezTo>
                  <a:cubicBezTo>
                    <a:pt x="429917" y="792958"/>
                    <a:pt x="379487" y="781771"/>
                    <a:pt x="335758" y="760851"/>
                  </a:cubicBezTo>
                  <a:lnTo>
                    <a:pt x="335758" y="700537"/>
                  </a:lnTo>
                  <a:cubicBezTo>
                    <a:pt x="376490" y="723218"/>
                    <a:pt x="424723" y="735769"/>
                    <a:pt x="476251" y="735769"/>
                  </a:cubicBezTo>
                  <a:cubicBezTo>
                    <a:pt x="530693" y="735769"/>
                    <a:pt x="581457" y="721758"/>
                    <a:pt x="623890" y="697087"/>
                  </a:cubicBezTo>
                  <a:close/>
                  <a:moveTo>
                    <a:pt x="302421" y="685181"/>
                  </a:moveTo>
                  <a:lnTo>
                    <a:pt x="302421" y="752268"/>
                  </a:lnTo>
                  <a:cubicBezTo>
                    <a:pt x="260354" y="771047"/>
                    <a:pt x="212505" y="781052"/>
                    <a:pt x="161928" y="781052"/>
                  </a:cubicBezTo>
                  <a:cubicBezTo>
                    <a:pt x="108448" y="781052"/>
                    <a:pt x="58018" y="769865"/>
                    <a:pt x="14289" y="748945"/>
                  </a:cubicBezTo>
                  <a:lnTo>
                    <a:pt x="14289" y="688631"/>
                  </a:lnTo>
                  <a:cubicBezTo>
                    <a:pt x="55021" y="711312"/>
                    <a:pt x="103254" y="723863"/>
                    <a:pt x="154782" y="723863"/>
                  </a:cubicBezTo>
                  <a:cubicBezTo>
                    <a:pt x="209224" y="723863"/>
                    <a:pt x="259988" y="709852"/>
                    <a:pt x="302421" y="685181"/>
                  </a:cubicBezTo>
                  <a:close/>
                  <a:moveTo>
                    <a:pt x="307183" y="628652"/>
                  </a:moveTo>
                  <a:lnTo>
                    <a:pt x="307183" y="678641"/>
                  </a:lnTo>
                  <a:cubicBezTo>
                    <a:pt x="265116" y="692634"/>
                    <a:pt x="217267" y="700089"/>
                    <a:pt x="166690" y="700089"/>
                  </a:cubicBezTo>
                  <a:cubicBezTo>
                    <a:pt x="113210" y="700089"/>
                    <a:pt x="62780" y="691753"/>
                    <a:pt x="19051" y="676165"/>
                  </a:cubicBezTo>
                  <a:lnTo>
                    <a:pt x="19051" y="631223"/>
                  </a:lnTo>
                  <a:cubicBezTo>
                    <a:pt x="59783" y="648123"/>
                    <a:pt x="108016" y="657475"/>
                    <a:pt x="159544" y="657475"/>
                  </a:cubicBezTo>
                  <a:cubicBezTo>
                    <a:pt x="213986" y="657475"/>
                    <a:pt x="264750" y="647035"/>
                    <a:pt x="307183" y="628652"/>
                  </a:cubicBezTo>
                  <a:close/>
                  <a:moveTo>
                    <a:pt x="623889" y="620887"/>
                  </a:moveTo>
                  <a:lnTo>
                    <a:pt x="623889" y="687974"/>
                  </a:lnTo>
                  <a:cubicBezTo>
                    <a:pt x="581822" y="706753"/>
                    <a:pt x="533973" y="716758"/>
                    <a:pt x="483396" y="716758"/>
                  </a:cubicBezTo>
                  <a:cubicBezTo>
                    <a:pt x="429916" y="716758"/>
                    <a:pt x="379486" y="705571"/>
                    <a:pt x="335757" y="684651"/>
                  </a:cubicBezTo>
                  <a:lnTo>
                    <a:pt x="335757" y="624337"/>
                  </a:lnTo>
                  <a:cubicBezTo>
                    <a:pt x="376489" y="647018"/>
                    <a:pt x="424722" y="659569"/>
                    <a:pt x="476250" y="659569"/>
                  </a:cubicBezTo>
                  <a:cubicBezTo>
                    <a:pt x="530692" y="659569"/>
                    <a:pt x="581456" y="645558"/>
                    <a:pt x="623889" y="620887"/>
                  </a:cubicBezTo>
                  <a:close/>
                  <a:moveTo>
                    <a:pt x="628652" y="552453"/>
                  </a:moveTo>
                  <a:lnTo>
                    <a:pt x="628652" y="602442"/>
                  </a:lnTo>
                  <a:cubicBezTo>
                    <a:pt x="586585" y="616435"/>
                    <a:pt x="538736" y="623890"/>
                    <a:pt x="488159" y="623890"/>
                  </a:cubicBezTo>
                  <a:cubicBezTo>
                    <a:pt x="434679" y="623890"/>
                    <a:pt x="384249" y="615554"/>
                    <a:pt x="340520" y="599966"/>
                  </a:cubicBezTo>
                  <a:lnTo>
                    <a:pt x="340520" y="555024"/>
                  </a:lnTo>
                  <a:cubicBezTo>
                    <a:pt x="381252" y="571924"/>
                    <a:pt x="429485" y="581276"/>
                    <a:pt x="481013" y="581276"/>
                  </a:cubicBezTo>
                  <a:cubicBezTo>
                    <a:pt x="535455" y="581276"/>
                    <a:pt x="586219" y="570836"/>
                    <a:pt x="628652" y="552453"/>
                  </a:cubicBezTo>
                  <a:close/>
                  <a:moveTo>
                    <a:pt x="304802" y="537544"/>
                  </a:moveTo>
                  <a:lnTo>
                    <a:pt x="304802" y="604631"/>
                  </a:lnTo>
                  <a:cubicBezTo>
                    <a:pt x="262735" y="623410"/>
                    <a:pt x="214886" y="633415"/>
                    <a:pt x="164309" y="633415"/>
                  </a:cubicBezTo>
                  <a:cubicBezTo>
                    <a:pt x="110829" y="633415"/>
                    <a:pt x="60399" y="622228"/>
                    <a:pt x="16670" y="601308"/>
                  </a:cubicBezTo>
                  <a:lnTo>
                    <a:pt x="16670" y="540994"/>
                  </a:lnTo>
                  <a:cubicBezTo>
                    <a:pt x="57402" y="563675"/>
                    <a:pt x="105635" y="576226"/>
                    <a:pt x="157163" y="576226"/>
                  </a:cubicBezTo>
                  <a:cubicBezTo>
                    <a:pt x="211605" y="576226"/>
                    <a:pt x="262369" y="562215"/>
                    <a:pt x="304802" y="537544"/>
                  </a:cubicBezTo>
                  <a:close/>
                  <a:moveTo>
                    <a:pt x="304802" y="463725"/>
                  </a:moveTo>
                  <a:lnTo>
                    <a:pt x="304802" y="530812"/>
                  </a:lnTo>
                  <a:cubicBezTo>
                    <a:pt x="262735" y="549591"/>
                    <a:pt x="214886" y="559596"/>
                    <a:pt x="164309" y="559596"/>
                  </a:cubicBezTo>
                  <a:cubicBezTo>
                    <a:pt x="110829" y="559596"/>
                    <a:pt x="60399" y="548409"/>
                    <a:pt x="16670" y="527489"/>
                  </a:cubicBezTo>
                  <a:lnTo>
                    <a:pt x="16670" y="467175"/>
                  </a:lnTo>
                  <a:cubicBezTo>
                    <a:pt x="57402" y="489856"/>
                    <a:pt x="105635" y="502407"/>
                    <a:pt x="157163" y="502407"/>
                  </a:cubicBezTo>
                  <a:cubicBezTo>
                    <a:pt x="211605" y="502407"/>
                    <a:pt x="262369" y="488396"/>
                    <a:pt x="304802" y="463725"/>
                  </a:cubicBezTo>
                  <a:close/>
                  <a:moveTo>
                    <a:pt x="488048" y="409575"/>
                  </a:moveTo>
                  <a:cubicBezTo>
                    <a:pt x="421116" y="409575"/>
                    <a:pt x="364585" y="426817"/>
                    <a:pt x="349612" y="452315"/>
                  </a:cubicBezTo>
                  <a:cubicBezTo>
                    <a:pt x="386630" y="474468"/>
                    <a:pt x="430121" y="485776"/>
                    <a:pt x="476252" y="485776"/>
                  </a:cubicBezTo>
                  <a:cubicBezTo>
                    <a:pt x="528922" y="485776"/>
                    <a:pt x="578149" y="471035"/>
                    <a:pt x="619362" y="444393"/>
                  </a:cubicBezTo>
                  <a:cubicBezTo>
                    <a:pt x="597925" y="422961"/>
                    <a:pt x="547026" y="409575"/>
                    <a:pt x="488048" y="409575"/>
                  </a:cubicBezTo>
                  <a:close/>
                  <a:moveTo>
                    <a:pt x="485776" y="385763"/>
                  </a:moveTo>
                  <a:cubicBezTo>
                    <a:pt x="567315" y="385763"/>
                    <a:pt x="633414" y="411350"/>
                    <a:pt x="633414" y="442913"/>
                  </a:cubicBezTo>
                  <a:lnTo>
                    <a:pt x="628341" y="452641"/>
                  </a:lnTo>
                  <a:lnTo>
                    <a:pt x="623891" y="448554"/>
                  </a:lnTo>
                  <a:lnTo>
                    <a:pt x="623891" y="517706"/>
                  </a:lnTo>
                  <a:cubicBezTo>
                    <a:pt x="581824" y="538816"/>
                    <a:pt x="533975" y="550063"/>
                    <a:pt x="483398" y="550063"/>
                  </a:cubicBezTo>
                  <a:cubicBezTo>
                    <a:pt x="429918" y="550063"/>
                    <a:pt x="379488" y="537487"/>
                    <a:pt x="335759" y="513971"/>
                  </a:cubicBezTo>
                  <a:lnTo>
                    <a:pt x="335759" y="446171"/>
                  </a:lnTo>
                  <a:lnTo>
                    <a:pt x="341065" y="448524"/>
                  </a:lnTo>
                  <a:cubicBezTo>
                    <a:pt x="338448" y="447203"/>
                    <a:pt x="338138" y="445072"/>
                    <a:pt x="338138" y="442913"/>
                  </a:cubicBezTo>
                  <a:cubicBezTo>
                    <a:pt x="338138" y="411350"/>
                    <a:pt x="404238" y="385763"/>
                    <a:pt x="485776" y="385763"/>
                  </a:cubicBezTo>
                  <a:close/>
                  <a:moveTo>
                    <a:pt x="304802" y="382762"/>
                  </a:moveTo>
                  <a:lnTo>
                    <a:pt x="304802" y="449849"/>
                  </a:lnTo>
                  <a:cubicBezTo>
                    <a:pt x="262735" y="468628"/>
                    <a:pt x="214886" y="478633"/>
                    <a:pt x="164309" y="478633"/>
                  </a:cubicBezTo>
                  <a:cubicBezTo>
                    <a:pt x="110829" y="478633"/>
                    <a:pt x="60399" y="467446"/>
                    <a:pt x="16670" y="446526"/>
                  </a:cubicBezTo>
                  <a:lnTo>
                    <a:pt x="16670" y="386212"/>
                  </a:lnTo>
                  <a:cubicBezTo>
                    <a:pt x="57402" y="408893"/>
                    <a:pt x="105635" y="421444"/>
                    <a:pt x="157163" y="421444"/>
                  </a:cubicBezTo>
                  <a:cubicBezTo>
                    <a:pt x="211605" y="421444"/>
                    <a:pt x="262369" y="407433"/>
                    <a:pt x="304802" y="382762"/>
                  </a:cubicBezTo>
                  <a:close/>
                  <a:moveTo>
                    <a:pt x="300040" y="297037"/>
                  </a:moveTo>
                  <a:lnTo>
                    <a:pt x="300040" y="372450"/>
                  </a:lnTo>
                  <a:cubicBezTo>
                    <a:pt x="257973" y="393560"/>
                    <a:pt x="210124" y="404807"/>
                    <a:pt x="159547" y="404807"/>
                  </a:cubicBezTo>
                  <a:cubicBezTo>
                    <a:pt x="106067" y="404807"/>
                    <a:pt x="55637" y="392231"/>
                    <a:pt x="11908" y="368715"/>
                  </a:cubicBezTo>
                  <a:lnTo>
                    <a:pt x="11908" y="300915"/>
                  </a:lnTo>
                  <a:cubicBezTo>
                    <a:pt x="52640" y="326411"/>
                    <a:pt x="100873" y="340520"/>
                    <a:pt x="152401" y="340520"/>
                  </a:cubicBezTo>
                  <a:cubicBezTo>
                    <a:pt x="206843" y="340520"/>
                    <a:pt x="257607" y="324770"/>
                    <a:pt x="300040" y="297037"/>
                  </a:cubicBezTo>
                  <a:close/>
                  <a:moveTo>
                    <a:pt x="557216" y="232744"/>
                  </a:moveTo>
                  <a:lnTo>
                    <a:pt x="557216" y="299831"/>
                  </a:lnTo>
                  <a:cubicBezTo>
                    <a:pt x="515149" y="318610"/>
                    <a:pt x="467300" y="328615"/>
                    <a:pt x="416723" y="328615"/>
                  </a:cubicBezTo>
                  <a:lnTo>
                    <a:pt x="347665" y="321298"/>
                  </a:lnTo>
                  <a:lnTo>
                    <a:pt x="347665" y="263834"/>
                  </a:lnTo>
                  <a:cubicBezTo>
                    <a:pt x="367357" y="269262"/>
                    <a:pt x="388183" y="271426"/>
                    <a:pt x="409577" y="271426"/>
                  </a:cubicBezTo>
                  <a:cubicBezTo>
                    <a:pt x="464019" y="271426"/>
                    <a:pt x="514783" y="257415"/>
                    <a:pt x="557216" y="232744"/>
                  </a:cubicBezTo>
                  <a:close/>
                  <a:moveTo>
                    <a:pt x="154782" y="228602"/>
                  </a:moveTo>
                  <a:cubicBezTo>
                    <a:pt x="240266" y="228602"/>
                    <a:pt x="309564" y="254189"/>
                    <a:pt x="309564" y="285752"/>
                  </a:cubicBezTo>
                  <a:lnTo>
                    <a:pt x="304245" y="295480"/>
                  </a:lnTo>
                  <a:cubicBezTo>
                    <a:pt x="287819" y="270012"/>
                    <a:pt x="228058" y="252414"/>
                    <a:pt x="157164" y="252414"/>
                  </a:cubicBezTo>
                  <a:cubicBezTo>
                    <a:pt x="81891" y="252414"/>
                    <a:pt x="19167" y="272254"/>
                    <a:pt x="7701" y="299836"/>
                  </a:cubicBezTo>
                  <a:cubicBezTo>
                    <a:pt x="2019" y="296352"/>
                    <a:pt x="0" y="291139"/>
                    <a:pt x="0" y="285752"/>
                  </a:cubicBezTo>
                  <a:cubicBezTo>
                    <a:pt x="0" y="254189"/>
                    <a:pt x="69298" y="228602"/>
                    <a:pt x="154782" y="228602"/>
                  </a:cubicBezTo>
                  <a:close/>
                  <a:moveTo>
                    <a:pt x="559595" y="166690"/>
                  </a:moveTo>
                  <a:lnTo>
                    <a:pt x="559595" y="216679"/>
                  </a:lnTo>
                  <a:cubicBezTo>
                    <a:pt x="517528" y="230672"/>
                    <a:pt x="469679" y="238127"/>
                    <a:pt x="419102" y="238127"/>
                  </a:cubicBezTo>
                  <a:cubicBezTo>
                    <a:pt x="365622" y="238127"/>
                    <a:pt x="315192" y="229791"/>
                    <a:pt x="271463" y="214203"/>
                  </a:cubicBezTo>
                  <a:lnTo>
                    <a:pt x="271463" y="169261"/>
                  </a:lnTo>
                  <a:cubicBezTo>
                    <a:pt x="312195" y="186161"/>
                    <a:pt x="360428" y="195513"/>
                    <a:pt x="411956" y="195513"/>
                  </a:cubicBezTo>
                  <a:cubicBezTo>
                    <a:pt x="466398" y="195513"/>
                    <a:pt x="517162" y="185073"/>
                    <a:pt x="559595" y="166690"/>
                  </a:cubicBezTo>
                  <a:close/>
                  <a:moveTo>
                    <a:pt x="722471" y="97633"/>
                  </a:moveTo>
                  <a:lnTo>
                    <a:pt x="802483" y="246702"/>
                  </a:lnTo>
                  <a:lnTo>
                    <a:pt x="762477" y="246702"/>
                  </a:lnTo>
                  <a:lnTo>
                    <a:pt x="762477" y="704852"/>
                  </a:lnTo>
                  <a:lnTo>
                    <a:pt x="682465" y="704852"/>
                  </a:lnTo>
                  <a:lnTo>
                    <a:pt x="682465" y="246702"/>
                  </a:lnTo>
                  <a:lnTo>
                    <a:pt x="642459" y="246702"/>
                  </a:lnTo>
                  <a:close/>
                  <a:moveTo>
                    <a:pt x="418991" y="23812"/>
                  </a:moveTo>
                  <a:cubicBezTo>
                    <a:pt x="352059" y="23812"/>
                    <a:pt x="295528" y="41054"/>
                    <a:pt x="280555" y="66552"/>
                  </a:cubicBezTo>
                  <a:cubicBezTo>
                    <a:pt x="317573" y="88704"/>
                    <a:pt x="361064" y="100013"/>
                    <a:pt x="407195" y="100013"/>
                  </a:cubicBezTo>
                  <a:cubicBezTo>
                    <a:pt x="459865" y="100013"/>
                    <a:pt x="509092" y="85272"/>
                    <a:pt x="550305" y="58630"/>
                  </a:cubicBezTo>
                  <a:cubicBezTo>
                    <a:pt x="528868" y="37198"/>
                    <a:pt x="477969" y="23812"/>
                    <a:pt x="418991" y="23812"/>
                  </a:cubicBezTo>
                  <a:close/>
                  <a:moveTo>
                    <a:pt x="416719" y="0"/>
                  </a:moveTo>
                  <a:cubicBezTo>
                    <a:pt x="498258" y="0"/>
                    <a:pt x="564357" y="25587"/>
                    <a:pt x="564357" y="57150"/>
                  </a:cubicBezTo>
                  <a:lnTo>
                    <a:pt x="559284" y="66878"/>
                  </a:lnTo>
                  <a:lnTo>
                    <a:pt x="554834" y="62791"/>
                  </a:lnTo>
                  <a:lnTo>
                    <a:pt x="554834" y="131943"/>
                  </a:lnTo>
                  <a:cubicBezTo>
                    <a:pt x="512767" y="153053"/>
                    <a:pt x="464918" y="164300"/>
                    <a:pt x="414341" y="164300"/>
                  </a:cubicBezTo>
                  <a:cubicBezTo>
                    <a:pt x="360861" y="164300"/>
                    <a:pt x="310431" y="151724"/>
                    <a:pt x="266702" y="128208"/>
                  </a:cubicBezTo>
                  <a:lnTo>
                    <a:pt x="266702" y="60408"/>
                  </a:lnTo>
                  <a:lnTo>
                    <a:pt x="272008" y="62761"/>
                  </a:lnTo>
                  <a:cubicBezTo>
                    <a:pt x="269391" y="61440"/>
                    <a:pt x="269081" y="59309"/>
                    <a:pt x="269081" y="57150"/>
                  </a:cubicBezTo>
                  <a:cubicBezTo>
                    <a:pt x="269081" y="25587"/>
                    <a:pt x="335181" y="0"/>
                    <a:pt x="4167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091174" y="2492251"/>
            <a:ext cx="1299034" cy="1054534"/>
            <a:chOff x="3379663" y="1721272"/>
            <a:chExt cx="2011363" cy="1733550"/>
          </a:xfrm>
        </p:grpSpPr>
        <p:sp>
          <p:nvSpPr>
            <p:cNvPr id="72" name="六边形 71"/>
            <p:cNvSpPr/>
            <p:nvPr/>
          </p:nvSpPr>
          <p:spPr>
            <a:xfrm>
              <a:off x="3379663" y="1721272"/>
              <a:ext cx="2011363" cy="1733550"/>
            </a:xfrm>
            <a:prstGeom prst="hexagon">
              <a:avLst/>
            </a:prstGeom>
            <a:solidFill>
              <a:srgbClr val="195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  <p:sp>
          <p:nvSpPr>
            <p:cNvPr id="73" name="矩形 45"/>
            <p:cNvSpPr/>
            <p:nvPr/>
          </p:nvSpPr>
          <p:spPr>
            <a:xfrm>
              <a:off x="4205163" y="2065759"/>
              <a:ext cx="385763" cy="388938"/>
            </a:xfrm>
            <a:custGeom>
              <a:avLst/>
              <a:gdLst/>
              <a:ahLst/>
              <a:cxnLst/>
              <a:rect l="l" t="t" r="r" b="b"/>
              <a:pathLst>
                <a:path w="752475" h="755648">
                  <a:moveTo>
                    <a:pt x="60325" y="0"/>
                  </a:moveTo>
                  <a:cubicBezTo>
                    <a:pt x="86342" y="0"/>
                    <a:pt x="108512" y="16470"/>
                    <a:pt x="116492" y="39730"/>
                  </a:cubicBezTo>
                  <a:lnTo>
                    <a:pt x="251669" y="169806"/>
                  </a:lnTo>
                  <a:lnTo>
                    <a:pt x="654050" y="15875"/>
                  </a:lnTo>
                  <a:lnTo>
                    <a:pt x="749300" y="88900"/>
                  </a:lnTo>
                  <a:lnTo>
                    <a:pt x="420437" y="332205"/>
                  </a:lnTo>
                  <a:lnTo>
                    <a:pt x="574416" y="480374"/>
                  </a:lnTo>
                  <a:lnTo>
                    <a:pt x="752475" y="469900"/>
                  </a:lnTo>
                  <a:lnTo>
                    <a:pt x="742950" y="565150"/>
                  </a:lnTo>
                  <a:lnTo>
                    <a:pt x="609861" y="596204"/>
                  </a:lnTo>
                  <a:lnTo>
                    <a:pt x="552451" y="749298"/>
                  </a:lnTo>
                  <a:lnTo>
                    <a:pt x="473076" y="755648"/>
                  </a:lnTo>
                  <a:lnTo>
                    <a:pt x="486660" y="572267"/>
                  </a:lnTo>
                  <a:lnTo>
                    <a:pt x="331516" y="416116"/>
                  </a:lnTo>
                  <a:lnTo>
                    <a:pt x="98425" y="752475"/>
                  </a:lnTo>
                  <a:lnTo>
                    <a:pt x="6350" y="660400"/>
                  </a:lnTo>
                  <a:lnTo>
                    <a:pt x="172156" y="255721"/>
                  </a:lnTo>
                  <a:lnTo>
                    <a:pt x="25948" y="108564"/>
                  </a:lnTo>
                  <a:cubicBezTo>
                    <a:pt x="9989" y="98516"/>
                    <a:pt x="0" y="80587"/>
                    <a:pt x="0" y="60325"/>
                  </a:cubicBezTo>
                  <a:cubicBezTo>
                    <a:pt x="0" y="27008"/>
                    <a:pt x="27008" y="0"/>
                    <a:pt x="60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  <p:sp>
          <p:nvSpPr>
            <p:cNvPr id="74" name="TextBox 8"/>
            <p:cNvSpPr txBox="1">
              <a:spLocks noChangeArrowheads="1"/>
            </p:cNvSpPr>
            <p:nvPr/>
          </p:nvSpPr>
          <p:spPr bwMode="auto">
            <a:xfrm>
              <a:off x="3869097" y="2492090"/>
              <a:ext cx="1139825" cy="86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FFFF"/>
                  </a:solidFill>
                  <a:ea typeface="微软雅黑" pitchFamily="34" charset="-122"/>
                </a:rPr>
                <a:t>因子数据整理</a:t>
              </a:r>
              <a:endParaRPr lang="zh-CN" altLang="en-US" sz="14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561759" y="4406706"/>
            <a:ext cx="1283831" cy="1042194"/>
            <a:chOff x="5186238" y="2780134"/>
            <a:chExt cx="2011363" cy="1733550"/>
          </a:xfrm>
        </p:grpSpPr>
        <p:sp>
          <p:nvSpPr>
            <p:cNvPr id="76" name="六边形 75"/>
            <p:cNvSpPr/>
            <p:nvPr/>
          </p:nvSpPr>
          <p:spPr>
            <a:xfrm>
              <a:off x="5186238" y="2780134"/>
              <a:ext cx="2011363" cy="1733550"/>
            </a:xfrm>
            <a:prstGeom prst="hexagon">
              <a:avLst/>
            </a:prstGeom>
            <a:solidFill>
              <a:srgbClr val="E55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  <p:sp>
          <p:nvSpPr>
            <p:cNvPr id="77" name="圆角矩形 51"/>
            <p:cNvSpPr/>
            <p:nvPr/>
          </p:nvSpPr>
          <p:spPr>
            <a:xfrm flipH="1">
              <a:off x="5965701" y="3110334"/>
              <a:ext cx="434975" cy="390525"/>
            </a:xfrm>
            <a:custGeom>
              <a:avLst/>
              <a:gdLst/>
              <a:ahLst/>
              <a:cxnLst/>
              <a:rect l="l" t="t" r="r" b="b"/>
              <a:pathLst>
                <a:path w="833438" h="744826">
                  <a:moveTo>
                    <a:pt x="735803" y="200026"/>
                  </a:moveTo>
                  <a:lnTo>
                    <a:pt x="588168" y="200026"/>
                  </a:lnTo>
                  <a:lnTo>
                    <a:pt x="588168" y="459582"/>
                  </a:lnTo>
                  <a:lnTo>
                    <a:pt x="280988" y="459582"/>
                  </a:lnTo>
                  <a:lnTo>
                    <a:pt x="280988" y="516729"/>
                  </a:lnTo>
                  <a:cubicBezTo>
                    <a:pt x="280988" y="570651"/>
                    <a:pt x="324701" y="614364"/>
                    <a:pt x="378623" y="614364"/>
                  </a:cubicBezTo>
                  <a:lnTo>
                    <a:pt x="591312" y="614364"/>
                  </a:lnTo>
                  <a:lnTo>
                    <a:pt x="712338" y="744826"/>
                  </a:lnTo>
                  <a:lnTo>
                    <a:pt x="704983" y="614364"/>
                  </a:lnTo>
                  <a:lnTo>
                    <a:pt x="735803" y="614364"/>
                  </a:lnTo>
                  <a:cubicBezTo>
                    <a:pt x="789725" y="614364"/>
                    <a:pt x="833438" y="570651"/>
                    <a:pt x="833438" y="516729"/>
                  </a:cubicBezTo>
                  <a:lnTo>
                    <a:pt x="833438" y="297661"/>
                  </a:lnTo>
                  <a:cubicBezTo>
                    <a:pt x="833438" y="243739"/>
                    <a:pt x="789725" y="200026"/>
                    <a:pt x="735803" y="200026"/>
                  </a:cubicBezTo>
                  <a:close/>
                  <a:moveTo>
                    <a:pt x="454815" y="0"/>
                  </a:moveTo>
                  <a:lnTo>
                    <a:pt x="97635" y="0"/>
                  </a:lnTo>
                  <a:cubicBezTo>
                    <a:pt x="43713" y="0"/>
                    <a:pt x="0" y="43713"/>
                    <a:pt x="0" y="97635"/>
                  </a:cubicBezTo>
                  <a:lnTo>
                    <a:pt x="0" y="316703"/>
                  </a:lnTo>
                  <a:cubicBezTo>
                    <a:pt x="0" y="370625"/>
                    <a:pt x="43713" y="414338"/>
                    <a:pt x="97635" y="414338"/>
                  </a:cubicBezTo>
                  <a:lnTo>
                    <a:pt x="128455" y="414338"/>
                  </a:lnTo>
                  <a:lnTo>
                    <a:pt x="121100" y="544800"/>
                  </a:lnTo>
                  <a:lnTo>
                    <a:pt x="242126" y="414338"/>
                  </a:lnTo>
                  <a:lnTo>
                    <a:pt x="454815" y="414338"/>
                  </a:lnTo>
                  <a:cubicBezTo>
                    <a:pt x="508737" y="414338"/>
                    <a:pt x="552450" y="370625"/>
                    <a:pt x="552450" y="316703"/>
                  </a:cubicBezTo>
                  <a:lnTo>
                    <a:pt x="552450" y="97635"/>
                  </a:lnTo>
                  <a:cubicBezTo>
                    <a:pt x="552450" y="43713"/>
                    <a:pt x="508737" y="0"/>
                    <a:pt x="454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22">
                <a:defRPr/>
              </a:pPr>
              <a:endParaRPr lang="zh-CN" altLang="en-US"/>
            </a:p>
          </p:txBody>
        </p:sp>
        <p:sp>
          <p:nvSpPr>
            <p:cNvPr id="78" name="TextBox 11"/>
            <p:cNvSpPr txBox="1">
              <a:spLocks noChangeArrowheads="1"/>
            </p:cNvSpPr>
            <p:nvPr/>
          </p:nvSpPr>
          <p:spPr bwMode="auto">
            <a:xfrm>
              <a:off x="5623590" y="3646909"/>
              <a:ext cx="1243014" cy="767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FFFFFF"/>
                  </a:solidFill>
                  <a:ea typeface="微软雅黑" pitchFamily="34" charset="-122"/>
                </a:rPr>
                <a:t>单因子检验</a:t>
              </a:r>
              <a:endParaRPr lang="zh-CN" altLang="en-US" sz="12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79" name="六边形 78"/>
          <p:cNvSpPr/>
          <p:nvPr/>
        </p:nvSpPr>
        <p:spPr>
          <a:xfrm>
            <a:off x="5503568" y="4244785"/>
            <a:ext cx="308320" cy="250847"/>
          </a:xfrm>
          <a:prstGeom prst="hexagon">
            <a:avLst/>
          </a:prstGeom>
          <a:solidFill>
            <a:srgbClr val="195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80" name="六边形 79"/>
          <p:cNvSpPr/>
          <p:nvPr/>
        </p:nvSpPr>
        <p:spPr>
          <a:xfrm>
            <a:off x="5842120" y="4663200"/>
            <a:ext cx="209967" cy="169661"/>
          </a:xfrm>
          <a:prstGeom prst="hexagon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sp>
        <p:nvSpPr>
          <p:cNvPr id="81" name="六边形 80"/>
          <p:cNvSpPr/>
          <p:nvPr/>
        </p:nvSpPr>
        <p:spPr>
          <a:xfrm>
            <a:off x="5597638" y="4891796"/>
            <a:ext cx="149187" cy="120740"/>
          </a:xfrm>
          <a:prstGeom prst="hexagon">
            <a:avLst/>
          </a:prstGeom>
          <a:solidFill>
            <a:srgbClr val="37B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22">
              <a:defRPr/>
            </a:pPr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85" y="4551972"/>
            <a:ext cx="1823170" cy="6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2" name="肘形连接符 81"/>
          <p:cNvCxnSpPr/>
          <p:nvPr/>
        </p:nvCxnSpPr>
        <p:spPr>
          <a:xfrm>
            <a:off x="111448" y="4244783"/>
            <a:ext cx="3540839" cy="1069085"/>
          </a:xfrm>
          <a:prstGeom prst="bentConnector3">
            <a:avLst>
              <a:gd name="adj1" fmla="val 23817"/>
            </a:avLst>
          </a:prstGeom>
          <a:ln w="57150">
            <a:solidFill>
              <a:srgbClr val="195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 descr="W:\course\量化投资概论\课程大作业\result单因子测试没有bug的部分\result\BP_performance_nav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6922" y="1129308"/>
            <a:ext cx="2823078" cy="2302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肘形连接符 83"/>
          <p:cNvCxnSpPr/>
          <p:nvPr/>
        </p:nvCxnSpPr>
        <p:spPr>
          <a:xfrm rot="16200000" flipH="1">
            <a:off x="6655774" y="3044342"/>
            <a:ext cx="2858117" cy="1753933"/>
          </a:xfrm>
          <a:prstGeom prst="bentConnector3">
            <a:avLst>
              <a:gd name="adj1" fmla="val 41779"/>
            </a:avLst>
          </a:prstGeom>
          <a:ln w="57150">
            <a:solidFill>
              <a:srgbClr val="1954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816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9" grpId="0" animBg="1"/>
      <p:bldP spid="80" grpId="0" animBg="1"/>
      <p:bldP spid="8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648</Words>
  <Application>Microsoft Office PowerPoint</Application>
  <PresentationFormat>自定义</PresentationFormat>
  <Paragraphs>82</Paragraphs>
  <Slides>21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1</cp:lastModifiedBy>
  <cp:revision>72</cp:revision>
  <dcterms:created xsi:type="dcterms:W3CDTF">2014-09-02T00:06:22Z</dcterms:created>
  <dcterms:modified xsi:type="dcterms:W3CDTF">2020-07-10T14:06:18Z</dcterms:modified>
</cp:coreProperties>
</file>